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73" r:id="rId4"/>
    <p:sldId id="259" r:id="rId5"/>
    <p:sldId id="260" r:id="rId6"/>
    <p:sldId id="261" r:id="rId7"/>
    <p:sldId id="277" r:id="rId8"/>
    <p:sldId id="276" r:id="rId9"/>
    <p:sldId id="279" r:id="rId10"/>
    <p:sldId id="280" r:id="rId11"/>
    <p:sldId id="281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4648"/>
  </p:normalViewPr>
  <p:slideViewPr>
    <p:cSldViewPr snapToGrid="0">
      <p:cViewPr varScale="1">
        <p:scale>
          <a:sx n="67" d="100"/>
          <a:sy n="67" d="100"/>
        </p:scale>
        <p:origin x="86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75DCD5-8E8E-274A-95E8-C71A76C08860}" type="doc">
      <dgm:prSet loTypeId="urn:microsoft.com/office/officeart/2005/8/layout/vList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37F21DB0-EAE8-FE43-BC72-0A5F637F6DF6}">
      <dgm:prSet/>
      <dgm:spPr/>
      <dgm:t>
        <a:bodyPr/>
        <a:lstStyle/>
        <a:p>
          <a:r>
            <a:rPr lang="fr-FR" b="1" dirty="0">
              <a:latin typeface="Arial" panose="020B0604020202020204" pitchFamily="34" charset="0"/>
              <a:cs typeface="Arial" panose="020B0604020202020204" pitchFamily="34" charset="0"/>
            </a:rPr>
            <a:t>Valeurs de l’Union</a:t>
          </a:r>
        </a:p>
      </dgm:t>
    </dgm:pt>
    <dgm:pt modelId="{BD9AD06D-9C92-8D4A-8F95-1CC805F4C7E9}" type="parTrans" cxnId="{E9D1EA7D-B61A-024A-902F-C1504D261EFB}">
      <dgm:prSet/>
      <dgm:spPr/>
      <dgm:t>
        <a:bodyPr/>
        <a:lstStyle/>
        <a:p>
          <a:endParaRPr lang="fr-FR"/>
        </a:p>
      </dgm:t>
    </dgm:pt>
    <dgm:pt modelId="{AF067993-75FA-9F40-B21A-D25A03325ADE}" type="sibTrans" cxnId="{E9D1EA7D-B61A-024A-902F-C1504D261EFB}">
      <dgm:prSet/>
      <dgm:spPr/>
      <dgm:t>
        <a:bodyPr/>
        <a:lstStyle/>
        <a:p>
          <a:endParaRPr lang="fr-FR"/>
        </a:p>
      </dgm:t>
    </dgm:pt>
    <dgm:pt modelId="{10D67BF4-7B78-6C4C-BB70-2813893134A7}">
      <dgm:prSet/>
      <dgm:spPr/>
      <dgm:t>
        <a:bodyPr/>
        <a:lstStyle/>
        <a:p>
          <a:r>
            <a:rPr lang="fr-FR" b="1" dirty="0">
              <a:latin typeface="Arial" panose="020B0604020202020204" pitchFamily="34" charset="0"/>
              <a:cs typeface="Arial" panose="020B0604020202020204" pitchFamily="34" charset="0"/>
            </a:rPr>
            <a:t>Egalité, Droits et Egalité de genre</a:t>
          </a:r>
        </a:p>
      </dgm:t>
    </dgm:pt>
    <dgm:pt modelId="{4831B864-2B1A-4E4E-9702-E67E6BF79E89}" type="parTrans" cxnId="{88489FD0-5385-EB40-B503-B40EADEEC727}">
      <dgm:prSet/>
      <dgm:spPr/>
      <dgm:t>
        <a:bodyPr/>
        <a:lstStyle/>
        <a:p>
          <a:endParaRPr lang="fr-FR"/>
        </a:p>
      </dgm:t>
    </dgm:pt>
    <dgm:pt modelId="{F72877DB-8825-3C4D-ABCE-1519F5755E1E}" type="sibTrans" cxnId="{88489FD0-5385-EB40-B503-B40EADEEC727}">
      <dgm:prSet/>
      <dgm:spPr/>
      <dgm:t>
        <a:bodyPr/>
        <a:lstStyle/>
        <a:p>
          <a:endParaRPr lang="fr-FR"/>
        </a:p>
      </dgm:t>
    </dgm:pt>
    <dgm:pt modelId="{B766C13F-5FEA-CD49-9B88-FD4A184B0853}">
      <dgm:prSet/>
      <dgm:spPr/>
      <dgm:t>
        <a:bodyPr/>
        <a:lstStyle/>
        <a:p>
          <a:r>
            <a:rPr lang="fr-FR" b="1" dirty="0">
              <a:latin typeface="Arial" panose="020B0604020202020204" pitchFamily="34" charset="0"/>
              <a:cs typeface="Arial" panose="020B0604020202020204" pitchFamily="34" charset="0"/>
            </a:rPr>
            <a:t>Engagement et participation des citoyens</a:t>
          </a:r>
        </a:p>
      </dgm:t>
    </dgm:pt>
    <dgm:pt modelId="{6ADBE822-2074-214F-8003-C5D2164A645D}" type="parTrans" cxnId="{DF95752C-73BA-5541-AEDE-A579CC69F7DA}">
      <dgm:prSet/>
      <dgm:spPr/>
      <dgm:t>
        <a:bodyPr/>
        <a:lstStyle/>
        <a:p>
          <a:endParaRPr lang="fr-FR"/>
        </a:p>
      </dgm:t>
    </dgm:pt>
    <dgm:pt modelId="{01A068F7-B4A5-514D-810C-EDC099305255}" type="sibTrans" cxnId="{DF95752C-73BA-5541-AEDE-A579CC69F7DA}">
      <dgm:prSet/>
      <dgm:spPr/>
      <dgm:t>
        <a:bodyPr/>
        <a:lstStyle/>
        <a:p>
          <a:endParaRPr lang="fr-FR"/>
        </a:p>
      </dgm:t>
    </dgm:pt>
    <dgm:pt modelId="{47862AFB-359E-C946-906E-683DD42136DF}">
      <dgm:prSet/>
      <dgm:spPr/>
      <dgm:t>
        <a:bodyPr/>
        <a:lstStyle/>
        <a:p>
          <a:r>
            <a:rPr lang="fr-FR" b="1" dirty="0">
              <a:latin typeface="Arial" panose="020B0604020202020204" pitchFamily="34" charset="0"/>
              <a:cs typeface="Arial" panose="020B0604020202020204" pitchFamily="34" charset="0"/>
            </a:rPr>
            <a:t>DAPHNE</a:t>
          </a:r>
        </a:p>
      </dgm:t>
    </dgm:pt>
    <dgm:pt modelId="{D299EF3D-F460-484A-B4E6-38ED6F8CCF54}" type="parTrans" cxnId="{E5EEEA82-491E-AF42-AE6A-050A2ECBC6D1}">
      <dgm:prSet/>
      <dgm:spPr/>
      <dgm:t>
        <a:bodyPr/>
        <a:lstStyle/>
        <a:p>
          <a:endParaRPr lang="fr-FR"/>
        </a:p>
      </dgm:t>
    </dgm:pt>
    <dgm:pt modelId="{F3CE6CCA-44A8-884F-AB1E-6A984C697D53}" type="sibTrans" cxnId="{E5EEEA82-491E-AF42-AE6A-050A2ECBC6D1}">
      <dgm:prSet/>
      <dgm:spPr/>
      <dgm:t>
        <a:bodyPr/>
        <a:lstStyle/>
        <a:p>
          <a:endParaRPr lang="fr-FR"/>
        </a:p>
      </dgm:t>
    </dgm:pt>
    <dgm:pt modelId="{AA9734C9-FFD5-5E42-BA4C-1B0A5DDF8524}" type="pres">
      <dgm:prSet presAssocID="{BA75DCD5-8E8E-274A-95E8-C71A76C0886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6C055B9-69CA-914B-AB0F-30EEA5B38F49}" type="pres">
      <dgm:prSet presAssocID="{37F21DB0-EAE8-FE43-BC72-0A5F637F6DF6}" presName="composite" presStyleCnt="0"/>
      <dgm:spPr/>
    </dgm:pt>
    <dgm:pt modelId="{17145CE4-F18F-BF48-BB24-C8C0C65D3D15}" type="pres">
      <dgm:prSet presAssocID="{37F21DB0-EAE8-FE43-BC72-0A5F637F6DF6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289C8D52-1A1B-2643-BA52-FAF39D17D487}" type="pres">
      <dgm:prSet presAssocID="{37F21DB0-EAE8-FE43-BC72-0A5F637F6DF6}" presName="txShp" presStyleLbl="node1" presStyleIdx="0" presStyleCnt="4" custLinFactNeighborX="39" custLinFactNeighborY="-35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472E32-3541-CA47-852A-5DED9AA6E070}" type="pres">
      <dgm:prSet presAssocID="{AF067993-75FA-9F40-B21A-D25A03325ADE}" presName="spacing" presStyleCnt="0"/>
      <dgm:spPr/>
    </dgm:pt>
    <dgm:pt modelId="{CA0DE3D1-ACDB-5348-927A-6247DBD5444E}" type="pres">
      <dgm:prSet presAssocID="{10D67BF4-7B78-6C4C-BB70-2813893134A7}" presName="composite" presStyleCnt="0"/>
      <dgm:spPr/>
    </dgm:pt>
    <dgm:pt modelId="{B509B936-7847-8946-AC19-E8698FB5E521}" type="pres">
      <dgm:prSet presAssocID="{10D67BF4-7B78-6C4C-BB70-2813893134A7}" presName="imgShp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787B6680-6B2E-854D-8442-86F534F77861}" type="pres">
      <dgm:prSet presAssocID="{10D67BF4-7B78-6C4C-BB70-2813893134A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C21B16-9C9B-A942-B14F-54C127A00992}" type="pres">
      <dgm:prSet presAssocID="{F72877DB-8825-3C4D-ABCE-1519F5755E1E}" presName="spacing" presStyleCnt="0"/>
      <dgm:spPr/>
    </dgm:pt>
    <dgm:pt modelId="{D1B30F00-89F4-7645-8D6A-4F09C7654C56}" type="pres">
      <dgm:prSet presAssocID="{B766C13F-5FEA-CD49-9B88-FD4A184B0853}" presName="composite" presStyleCnt="0"/>
      <dgm:spPr/>
    </dgm:pt>
    <dgm:pt modelId="{D255549D-2376-2E4F-BC3B-95691C38C180}" type="pres">
      <dgm:prSet presAssocID="{B766C13F-5FEA-CD49-9B88-FD4A184B0853}" presName="imgShp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964E63DA-A85F-A94B-A482-AD04790C80AC}" type="pres">
      <dgm:prSet presAssocID="{B766C13F-5FEA-CD49-9B88-FD4A184B0853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0E81E5D-C307-3F48-904D-EE58777B1CB1}" type="pres">
      <dgm:prSet presAssocID="{01A068F7-B4A5-514D-810C-EDC099305255}" presName="spacing" presStyleCnt="0"/>
      <dgm:spPr/>
    </dgm:pt>
    <dgm:pt modelId="{68ACEDB9-D838-E14D-BEE2-B06A890A9C9F}" type="pres">
      <dgm:prSet presAssocID="{47862AFB-359E-C946-906E-683DD42136DF}" presName="composite" presStyleCnt="0"/>
      <dgm:spPr/>
    </dgm:pt>
    <dgm:pt modelId="{FF096407-4262-2045-8D0F-BA5C301F2D26}" type="pres">
      <dgm:prSet presAssocID="{47862AFB-359E-C946-906E-683DD42136DF}" presName="imgShp" presStyleLbl="fgImgPlace1" presStyleIdx="3" presStyleCnt="4" custLinFactNeighborX="305" custLinFactNeighborY="-40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9E994816-87EC-3846-9A60-70B68A633EB3}" type="pres">
      <dgm:prSet presAssocID="{47862AFB-359E-C946-906E-683DD42136DF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9D1EA7D-B61A-024A-902F-C1504D261EFB}" srcId="{BA75DCD5-8E8E-274A-95E8-C71A76C08860}" destId="{37F21DB0-EAE8-FE43-BC72-0A5F637F6DF6}" srcOrd="0" destOrd="0" parTransId="{BD9AD06D-9C92-8D4A-8F95-1CC805F4C7E9}" sibTransId="{AF067993-75FA-9F40-B21A-D25A03325ADE}"/>
    <dgm:cxn modelId="{62FEA66C-1F4F-9A4C-9B58-D2FFC498BFA5}" type="presOf" srcId="{10D67BF4-7B78-6C4C-BB70-2813893134A7}" destId="{787B6680-6B2E-854D-8442-86F534F77861}" srcOrd="0" destOrd="0" presId="urn:microsoft.com/office/officeart/2005/8/layout/vList3"/>
    <dgm:cxn modelId="{CF496E5F-75BB-FB47-A8C1-4AD677CE4CE7}" type="presOf" srcId="{B766C13F-5FEA-CD49-9B88-FD4A184B0853}" destId="{964E63DA-A85F-A94B-A482-AD04790C80AC}" srcOrd="0" destOrd="0" presId="urn:microsoft.com/office/officeart/2005/8/layout/vList3"/>
    <dgm:cxn modelId="{14205302-656B-A04E-B9B8-C42DF2C70C61}" type="presOf" srcId="{37F21DB0-EAE8-FE43-BC72-0A5F637F6DF6}" destId="{289C8D52-1A1B-2643-BA52-FAF39D17D487}" srcOrd="0" destOrd="0" presId="urn:microsoft.com/office/officeart/2005/8/layout/vList3"/>
    <dgm:cxn modelId="{76E31F4D-2B33-5A4C-9A73-181795870008}" type="presOf" srcId="{BA75DCD5-8E8E-274A-95E8-C71A76C08860}" destId="{AA9734C9-FFD5-5E42-BA4C-1B0A5DDF8524}" srcOrd="0" destOrd="0" presId="urn:microsoft.com/office/officeart/2005/8/layout/vList3"/>
    <dgm:cxn modelId="{F2981DFD-25B7-714E-81CE-393E490DE7BC}" type="presOf" srcId="{47862AFB-359E-C946-906E-683DD42136DF}" destId="{9E994816-87EC-3846-9A60-70B68A633EB3}" srcOrd="0" destOrd="0" presId="urn:microsoft.com/office/officeart/2005/8/layout/vList3"/>
    <dgm:cxn modelId="{E5EEEA82-491E-AF42-AE6A-050A2ECBC6D1}" srcId="{BA75DCD5-8E8E-274A-95E8-C71A76C08860}" destId="{47862AFB-359E-C946-906E-683DD42136DF}" srcOrd="3" destOrd="0" parTransId="{D299EF3D-F460-484A-B4E6-38ED6F8CCF54}" sibTransId="{F3CE6CCA-44A8-884F-AB1E-6A984C697D53}"/>
    <dgm:cxn modelId="{88489FD0-5385-EB40-B503-B40EADEEC727}" srcId="{BA75DCD5-8E8E-274A-95E8-C71A76C08860}" destId="{10D67BF4-7B78-6C4C-BB70-2813893134A7}" srcOrd="1" destOrd="0" parTransId="{4831B864-2B1A-4E4E-9702-E67E6BF79E89}" sibTransId="{F72877DB-8825-3C4D-ABCE-1519F5755E1E}"/>
    <dgm:cxn modelId="{DF95752C-73BA-5541-AEDE-A579CC69F7DA}" srcId="{BA75DCD5-8E8E-274A-95E8-C71A76C08860}" destId="{B766C13F-5FEA-CD49-9B88-FD4A184B0853}" srcOrd="2" destOrd="0" parTransId="{6ADBE822-2074-214F-8003-C5D2164A645D}" sibTransId="{01A068F7-B4A5-514D-810C-EDC099305255}"/>
    <dgm:cxn modelId="{B8E3775F-4D7F-A740-B0BE-22622FA3FF9E}" type="presParOf" srcId="{AA9734C9-FFD5-5E42-BA4C-1B0A5DDF8524}" destId="{16C055B9-69CA-914B-AB0F-30EEA5B38F49}" srcOrd="0" destOrd="0" presId="urn:microsoft.com/office/officeart/2005/8/layout/vList3"/>
    <dgm:cxn modelId="{50B8CC9A-092D-1249-A245-C12D37739362}" type="presParOf" srcId="{16C055B9-69CA-914B-AB0F-30EEA5B38F49}" destId="{17145CE4-F18F-BF48-BB24-C8C0C65D3D15}" srcOrd="0" destOrd="0" presId="urn:microsoft.com/office/officeart/2005/8/layout/vList3"/>
    <dgm:cxn modelId="{18D101E4-1FC4-504A-AEE9-997F2B30FC4B}" type="presParOf" srcId="{16C055B9-69CA-914B-AB0F-30EEA5B38F49}" destId="{289C8D52-1A1B-2643-BA52-FAF39D17D487}" srcOrd="1" destOrd="0" presId="urn:microsoft.com/office/officeart/2005/8/layout/vList3"/>
    <dgm:cxn modelId="{1AC3A831-38A1-FF43-ABA9-E75FB7718B37}" type="presParOf" srcId="{AA9734C9-FFD5-5E42-BA4C-1B0A5DDF8524}" destId="{03472E32-3541-CA47-852A-5DED9AA6E070}" srcOrd="1" destOrd="0" presId="urn:microsoft.com/office/officeart/2005/8/layout/vList3"/>
    <dgm:cxn modelId="{93B7CE20-3C77-5040-8896-86EE9FD6745C}" type="presParOf" srcId="{AA9734C9-FFD5-5E42-BA4C-1B0A5DDF8524}" destId="{CA0DE3D1-ACDB-5348-927A-6247DBD5444E}" srcOrd="2" destOrd="0" presId="urn:microsoft.com/office/officeart/2005/8/layout/vList3"/>
    <dgm:cxn modelId="{1F93F1D8-3C94-624A-ACAB-E0010C5B7DBC}" type="presParOf" srcId="{CA0DE3D1-ACDB-5348-927A-6247DBD5444E}" destId="{B509B936-7847-8946-AC19-E8698FB5E521}" srcOrd="0" destOrd="0" presId="urn:microsoft.com/office/officeart/2005/8/layout/vList3"/>
    <dgm:cxn modelId="{6B13C4E2-6363-024C-A93F-BDF241886256}" type="presParOf" srcId="{CA0DE3D1-ACDB-5348-927A-6247DBD5444E}" destId="{787B6680-6B2E-854D-8442-86F534F77861}" srcOrd="1" destOrd="0" presId="urn:microsoft.com/office/officeart/2005/8/layout/vList3"/>
    <dgm:cxn modelId="{3375BBE0-D5E0-F845-9095-5C5DA7ECC8C6}" type="presParOf" srcId="{AA9734C9-FFD5-5E42-BA4C-1B0A5DDF8524}" destId="{83C21B16-9C9B-A942-B14F-54C127A00992}" srcOrd="3" destOrd="0" presId="urn:microsoft.com/office/officeart/2005/8/layout/vList3"/>
    <dgm:cxn modelId="{9B6B79A0-3943-E546-A0B9-F63B0A54D451}" type="presParOf" srcId="{AA9734C9-FFD5-5E42-BA4C-1B0A5DDF8524}" destId="{D1B30F00-89F4-7645-8D6A-4F09C7654C56}" srcOrd="4" destOrd="0" presId="urn:microsoft.com/office/officeart/2005/8/layout/vList3"/>
    <dgm:cxn modelId="{1A9179C6-FD05-2046-A855-A29340DFC21D}" type="presParOf" srcId="{D1B30F00-89F4-7645-8D6A-4F09C7654C56}" destId="{D255549D-2376-2E4F-BC3B-95691C38C180}" srcOrd="0" destOrd="0" presId="urn:microsoft.com/office/officeart/2005/8/layout/vList3"/>
    <dgm:cxn modelId="{1442B3F2-657C-A841-9DE4-AB8695E20E69}" type="presParOf" srcId="{D1B30F00-89F4-7645-8D6A-4F09C7654C56}" destId="{964E63DA-A85F-A94B-A482-AD04790C80AC}" srcOrd="1" destOrd="0" presId="urn:microsoft.com/office/officeart/2005/8/layout/vList3"/>
    <dgm:cxn modelId="{C70BAC83-3843-984C-B8C1-AEEE63266773}" type="presParOf" srcId="{AA9734C9-FFD5-5E42-BA4C-1B0A5DDF8524}" destId="{60E81E5D-C307-3F48-904D-EE58777B1CB1}" srcOrd="5" destOrd="0" presId="urn:microsoft.com/office/officeart/2005/8/layout/vList3"/>
    <dgm:cxn modelId="{27501AB2-6694-B244-AB0F-399AD2390C3A}" type="presParOf" srcId="{AA9734C9-FFD5-5E42-BA4C-1B0A5DDF8524}" destId="{68ACEDB9-D838-E14D-BEE2-B06A890A9C9F}" srcOrd="6" destOrd="0" presId="urn:microsoft.com/office/officeart/2005/8/layout/vList3"/>
    <dgm:cxn modelId="{9B3F22D1-7F62-684D-94F8-7E8366C9950B}" type="presParOf" srcId="{68ACEDB9-D838-E14D-BEE2-B06A890A9C9F}" destId="{FF096407-4262-2045-8D0F-BA5C301F2D26}" srcOrd="0" destOrd="0" presId="urn:microsoft.com/office/officeart/2005/8/layout/vList3"/>
    <dgm:cxn modelId="{BA30943D-64F0-294D-94FE-4F0E7B1A6201}" type="presParOf" srcId="{68ACEDB9-D838-E14D-BEE2-B06A890A9C9F}" destId="{9E994816-87EC-3846-9A60-70B68A633EB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82AC76-98E6-1A4E-BEDB-7A843852321D}" type="doc">
      <dgm:prSet loTypeId="urn:microsoft.com/office/officeart/2005/8/layout/h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fr-FR"/>
        </a:p>
      </dgm:t>
    </dgm:pt>
    <dgm:pt modelId="{8C3CFB1A-5EA9-434E-803D-11BA14CFE2B1}">
      <dgm:prSet phldrT="[Texte]" custT="1"/>
      <dgm:spPr/>
      <dgm:t>
        <a:bodyPr/>
        <a:lstStyle/>
        <a:p>
          <a:r>
            <a:rPr lang="fr-FR" sz="1800" dirty="0"/>
            <a:t>1: Valeurs de l’Union</a:t>
          </a:r>
        </a:p>
      </dgm:t>
    </dgm:pt>
    <dgm:pt modelId="{809AF822-FD79-2246-B9BC-465BC1083953}" type="parTrans" cxnId="{AECC2A96-01AB-024D-89D0-23334125779C}">
      <dgm:prSet/>
      <dgm:spPr/>
      <dgm:t>
        <a:bodyPr/>
        <a:lstStyle/>
        <a:p>
          <a:endParaRPr lang="fr-FR"/>
        </a:p>
      </dgm:t>
    </dgm:pt>
    <dgm:pt modelId="{13D28AC8-CF4E-3C48-9ED4-BB5E9A076E63}" type="sibTrans" cxnId="{AECC2A96-01AB-024D-89D0-23334125779C}">
      <dgm:prSet/>
      <dgm:spPr/>
      <dgm:t>
        <a:bodyPr/>
        <a:lstStyle/>
        <a:p>
          <a:endParaRPr lang="fr-FR"/>
        </a:p>
      </dgm:t>
    </dgm:pt>
    <dgm:pt modelId="{4DC9DC93-BAE5-1348-8FA4-A518D2B95DF7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800" dirty="0">
              <a:latin typeface="Arial" panose="020B0604020202020204" pitchFamily="34" charset="0"/>
              <a:cs typeface="Arial" panose="020B0604020202020204" pitchFamily="34" charset="0"/>
            </a:rPr>
            <a:t>Protéger, promouvoir et sensibiliser aux droits fondamentaux</a:t>
          </a:r>
          <a:endParaRPr lang="fr-FR" sz="1800" dirty="0"/>
        </a:p>
      </dgm:t>
    </dgm:pt>
    <dgm:pt modelId="{3A271DD9-E8CC-4C4B-8AB4-74801FE0FD0C}" type="parTrans" cxnId="{46C529E3-7839-C14B-AB19-ACFA37E4EC29}">
      <dgm:prSet/>
      <dgm:spPr/>
      <dgm:t>
        <a:bodyPr/>
        <a:lstStyle/>
        <a:p>
          <a:endParaRPr lang="fr-FR"/>
        </a:p>
      </dgm:t>
    </dgm:pt>
    <dgm:pt modelId="{2AA6E4B2-783A-6D42-A4CF-4820F21B4967}" type="sibTrans" cxnId="{46C529E3-7839-C14B-AB19-ACFA37E4EC29}">
      <dgm:prSet/>
      <dgm:spPr/>
      <dgm:t>
        <a:bodyPr/>
        <a:lstStyle/>
        <a:p>
          <a:endParaRPr lang="fr-FR"/>
        </a:p>
      </dgm:t>
    </dgm:pt>
    <dgm:pt modelId="{366563F5-D3E2-714C-950C-C8E09A5F9C7C}">
      <dgm:prSet phldrT="[Texte]" custT="1"/>
      <dgm:spPr/>
      <dgm:t>
        <a:bodyPr/>
        <a:lstStyle/>
        <a:p>
          <a:r>
            <a:rPr lang="fr-FR" sz="1800" dirty="0"/>
            <a:t>2: Egalité, Droits et égalité de genre</a:t>
          </a:r>
        </a:p>
      </dgm:t>
    </dgm:pt>
    <dgm:pt modelId="{43D40057-7D03-5D4A-BDD2-43417A48B258}" type="parTrans" cxnId="{75D185F9-48BB-0541-A233-8A4E87937770}">
      <dgm:prSet/>
      <dgm:spPr/>
      <dgm:t>
        <a:bodyPr/>
        <a:lstStyle/>
        <a:p>
          <a:endParaRPr lang="fr-FR"/>
        </a:p>
      </dgm:t>
    </dgm:pt>
    <dgm:pt modelId="{C27D6B24-9A86-BD48-B132-7C3457FE7C5F}" type="sibTrans" cxnId="{75D185F9-48BB-0541-A233-8A4E87937770}">
      <dgm:prSet/>
      <dgm:spPr/>
      <dgm:t>
        <a:bodyPr/>
        <a:lstStyle/>
        <a:p>
          <a:endParaRPr lang="fr-FR"/>
        </a:p>
      </dgm:t>
    </dgm:pt>
    <dgm:pt modelId="{05F188E8-87A0-8340-926E-6E45266F2B91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600" dirty="0">
              <a:latin typeface="Arial" panose="020B0604020202020204" pitchFamily="34" charset="0"/>
              <a:cs typeface="Arial" panose="020B0604020202020204" pitchFamily="34" charset="0"/>
            </a:rPr>
            <a:t>Promouvoir l'égalité, prévenir et combattre les inégalités et discriminations</a:t>
          </a:r>
          <a:endParaRPr lang="fr-FR" sz="1600" dirty="0"/>
        </a:p>
      </dgm:t>
    </dgm:pt>
    <dgm:pt modelId="{4BFD71AA-7D90-B949-B670-780D2A052CC6}" type="parTrans" cxnId="{04B4F4B2-F981-1842-9AE2-77A8D7397A1C}">
      <dgm:prSet/>
      <dgm:spPr/>
      <dgm:t>
        <a:bodyPr/>
        <a:lstStyle/>
        <a:p>
          <a:endParaRPr lang="fr-FR"/>
        </a:p>
      </dgm:t>
    </dgm:pt>
    <dgm:pt modelId="{C2394A8E-CE1D-BE4A-8E88-8085586D9B57}" type="sibTrans" cxnId="{04B4F4B2-F981-1842-9AE2-77A8D7397A1C}">
      <dgm:prSet/>
      <dgm:spPr/>
      <dgm:t>
        <a:bodyPr/>
        <a:lstStyle/>
        <a:p>
          <a:endParaRPr lang="fr-FR"/>
        </a:p>
      </dgm:t>
    </dgm:pt>
    <dgm:pt modelId="{243589E1-9B5A-1142-B1FD-718A2A8D6C43}">
      <dgm:prSet phldrT="[Texte]" custT="1"/>
      <dgm:spPr/>
      <dgm:t>
        <a:bodyPr/>
        <a:lstStyle/>
        <a:p>
          <a:r>
            <a:rPr lang="fr-FR" sz="1600" dirty="0"/>
            <a:t>3: Engagement et participation des citoyens</a:t>
          </a:r>
        </a:p>
      </dgm:t>
    </dgm:pt>
    <dgm:pt modelId="{5C1E1E30-0EE3-E442-A3CD-55DB5B48ACFE}" type="parTrans" cxnId="{52C4B76F-6CF3-2C4C-9092-D7E0190486E0}">
      <dgm:prSet/>
      <dgm:spPr/>
      <dgm:t>
        <a:bodyPr/>
        <a:lstStyle/>
        <a:p>
          <a:endParaRPr lang="fr-FR"/>
        </a:p>
      </dgm:t>
    </dgm:pt>
    <dgm:pt modelId="{24A495DA-49EF-6D4B-AFCD-132E41AB38A1}" type="sibTrans" cxnId="{52C4B76F-6CF3-2C4C-9092-D7E0190486E0}">
      <dgm:prSet/>
      <dgm:spPr/>
      <dgm:t>
        <a:bodyPr/>
        <a:lstStyle/>
        <a:p>
          <a:endParaRPr lang="fr-FR"/>
        </a:p>
      </dgm:t>
    </dgm:pt>
    <dgm:pt modelId="{FFED9137-1DC5-994C-97A3-F7ECC49E9790}">
      <dgm:prSet phldrT="[Texte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Soutenir des projets visant à commémorer les moments de l'histoire européenne moderne, comme la venue au pouvoir des régimes autoritaires et totalitaires</a:t>
          </a:r>
          <a:endParaRPr lang="fr-FR" dirty="0"/>
        </a:p>
      </dgm:t>
    </dgm:pt>
    <dgm:pt modelId="{D8C0809E-E4A9-3340-A5CF-933BCD4D5DEB}" type="parTrans" cxnId="{92559751-99B4-5448-9094-63D8499AF421}">
      <dgm:prSet/>
      <dgm:spPr/>
      <dgm:t>
        <a:bodyPr/>
        <a:lstStyle/>
        <a:p>
          <a:endParaRPr lang="fr-FR"/>
        </a:p>
      </dgm:t>
    </dgm:pt>
    <dgm:pt modelId="{A56D7C63-B055-ED41-8D52-AC087B6A54DD}" type="sibTrans" cxnId="{92559751-99B4-5448-9094-63D8499AF421}">
      <dgm:prSet/>
      <dgm:spPr/>
      <dgm:t>
        <a:bodyPr/>
        <a:lstStyle/>
        <a:p>
          <a:endParaRPr lang="fr-FR"/>
        </a:p>
      </dgm:t>
    </dgm:pt>
    <dgm:pt modelId="{38EAFF19-13BF-4444-8B92-966B568D1E4E}">
      <dgm:prSet/>
      <dgm:spPr/>
      <dgm:t>
        <a:bodyPr/>
        <a:lstStyle/>
        <a:p>
          <a:r>
            <a:rPr lang="fr-FR" dirty="0"/>
            <a:t>DAPHNE</a:t>
          </a:r>
        </a:p>
      </dgm:t>
    </dgm:pt>
    <dgm:pt modelId="{CE6FA31A-5B05-7243-A8AC-368C973C1F6E}" type="sibTrans" cxnId="{9F437F2F-CA0C-9A4B-A162-1E4EF6206362}">
      <dgm:prSet/>
      <dgm:spPr/>
      <dgm:t>
        <a:bodyPr/>
        <a:lstStyle/>
        <a:p>
          <a:endParaRPr lang="fr-FR"/>
        </a:p>
      </dgm:t>
    </dgm:pt>
    <dgm:pt modelId="{B20EC88E-AD3E-F641-924E-3B7E00750A74}" type="parTrans" cxnId="{9F437F2F-CA0C-9A4B-A162-1E4EF6206362}">
      <dgm:prSet/>
      <dgm:spPr/>
      <dgm:t>
        <a:bodyPr/>
        <a:lstStyle/>
        <a:p>
          <a:endParaRPr lang="fr-FR"/>
        </a:p>
      </dgm:t>
    </dgm:pt>
    <dgm:pt modelId="{880264A3-B3DF-424F-A46C-D2047F4CF53E}">
      <dgm:prSet custT="1"/>
      <dgm:spPr/>
      <dgm:t>
        <a:bodyPr/>
        <a:lstStyle/>
        <a:p>
          <a:r>
            <a:rPr lang="fr-FR" sz="1800" dirty="0">
              <a:latin typeface="Arial" panose="020B0604020202020204" pitchFamily="34" charset="0"/>
              <a:cs typeface="Arial" panose="020B0604020202020204" pitchFamily="34" charset="0"/>
            </a:rPr>
            <a:t>Renforcer la protection et promouvoir les valeurs de l'Union</a:t>
          </a:r>
        </a:p>
      </dgm:t>
    </dgm:pt>
    <dgm:pt modelId="{3F0E3C60-6DC2-664D-A478-B8A4ADC2A316}" type="parTrans" cxnId="{AF609515-D2E1-C24B-B551-629B245ADD84}">
      <dgm:prSet/>
      <dgm:spPr/>
      <dgm:t>
        <a:bodyPr/>
        <a:lstStyle/>
        <a:p>
          <a:endParaRPr lang="fr-FR"/>
        </a:p>
      </dgm:t>
    </dgm:pt>
    <dgm:pt modelId="{F9556A9A-72AD-AE4D-B908-5E6F21D2EB50}" type="sibTrans" cxnId="{AF609515-D2E1-C24B-B551-629B245ADD84}">
      <dgm:prSet/>
      <dgm:spPr/>
      <dgm:t>
        <a:bodyPr/>
        <a:lstStyle/>
        <a:p>
          <a:endParaRPr lang="fr-FR"/>
        </a:p>
      </dgm:t>
    </dgm:pt>
    <dgm:pt modelId="{09ED9375-858A-3D4A-BBD1-77FD8BE627AF}">
      <dgm:prSet custT="1"/>
      <dgm:spPr/>
      <dgm:t>
        <a:bodyPr/>
        <a:lstStyle/>
        <a:p>
          <a:r>
            <a:rPr lang="fr-FR" sz="1600" dirty="0">
              <a:latin typeface="Arial" panose="020B0604020202020204" pitchFamily="34" charset="0"/>
              <a:cs typeface="Arial" panose="020B0604020202020204" pitchFamily="34" charset="0"/>
            </a:rPr>
            <a:t>Soutenir et mettre en œuvre des politiques visant à promouvoir les droits des femmes et l'égalité des sexes </a:t>
          </a:r>
        </a:p>
      </dgm:t>
    </dgm:pt>
    <dgm:pt modelId="{FC06BAEF-20AC-3B40-BE04-5127A32848A9}" type="parTrans" cxnId="{01FD96D8-31FC-8948-9330-2273AEFD8158}">
      <dgm:prSet/>
      <dgm:spPr/>
      <dgm:t>
        <a:bodyPr/>
        <a:lstStyle/>
        <a:p>
          <a:endParaRPr lang="fr-FR"/>
        </a:p>
      </dgm:t>
    </dgm:pt>
    <dgm:pt modelId="{8FCA9597-3D8C-A442-8836-6BDF61B7BF98}" type="sibTrans" cxnId="{01FD96D8-31FC-8948-9330-2273AEFD8158}">
      <dgm:prSet/>
      <dgm:spPr/>
      <dgm:t>
        <a:bodyPr/>
        <a:lstStyle/>
        <a:p>
          <a:endParaRPr lang="fr-FR"/>
        </a:p>
      </dgm:t>
    </dgm:pt>
    <dgm:pt modelId="{E9D153D7-DDD9-0545-943C-E6163155F429}">
      <dgm:prSet/>
      <dgm:spPr/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Prévenir et combattre, à tous les niveaux, toutes les formes de la violence sexiste à l'égard des femmes et des filles et de la violence domestique</a:t>
          </a:r>
          <a:endParaRPr lang="fr-FR" dirty="0"/>
        </a:p>
      </dgm:t>
    </dgm:pt>
    <dgm:pt modelId="{30E448D4-27FA-4045-A727-91CBD1B8D7D5}" type="parTrans" cxnId="{CB3B17A6-932A-C943-A338-4D22B32E20A7}">
      <dgm:prSet/>
      <dgm:spPr/>
      <dgm:t>
        <a:bodyPr/>
        <a:lstStyle/>
        <a:p>
          <a:endParaRPr lang="fr-FR"/>
        </a:p>
      </dgm:t>
    </dgm:pt>
    <dgm:pt modelId="{019FED91-DD60-0140-9B3F-FDB270DDECB0}" type="sibTrans" cxnId="{CB3B17A6-932A-C943-A338-4D22B32E20A7}">
      <dgm:prSet/>
      <dgm:spPr/>
      <dgm:t>
        <a:bodyPr/>
        <a:lstStyle/>
        <a:p>
          <a:endParaRPr lang="fr-FR"/>
        </a:p>
      </dgm:t>
    </dgm:pt>
    <dgm:pt modelId="{F1BDA5EB-5716-9044-945B-BA5135C1167C}" type="pres">
      <dgm:prSet presAssocID="{0182AC76-98E6-1A4E-BEDB-7A84385232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AFA3F06-8528-EC43-B9B4-ED4E2AF274F7}" type="pres">
      <dgm:prSet presAssocID="{8C3CFB1A-5EA9-434E-803D-11BA14CFE2B1}" presName="composite" presStyleCnt="0"/>
      <dgm:spPr/>
    </dgm:pt>
    <dgm:pt modelId="{309D707A-6650-724A-9D73-C19ACEC8A5B1}" type="pres">
      <dgm:prSet presAssocID="{8C3CFB1A-5EA9-434E-803D-11BA14CFE2B1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BFA480-48D8-184B-8DF9-5DE712BFACEE}" type="pres">
      <dgm:prSet presAssocID="{8C3CFB1A-5EA9-434E-803D-11BA14CFE2B1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9D8FA1-A2B2-1341-9C97-7FC3CFAA3BCD}" type="pres">
      <dgm:prSet presAssocID="{13D28AC8-CF4E-3C48-9ED4-BB5E9A076E63}" presName="space" presStyleCnt="0"/>
      <dgm:spPr/>
    </dgm:pt>
    <dgm:pt modelId="{C2B2E00E-5ED0-6544-9CB6-1451C3A8E4F4}" type="pres">
      <dgm:prSet presAssocID="{366563F5-D3E2-714C-950C-C8E09A5F9C7C}" presName="composite" presStyleCnt="0"/>
      <dgm:spPr/>
    </dgm:pt>
    <dgm:pt modelId="{02936598-F05A-D14F-9B55-EA429B54A777}" type="pres">
      <dgm:prSet presAssocID="{366563F5-D3E2-714C-950C-C8E09A5F9C7C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DB3789-ED5B-C246-A5DD-083D869A83A6}" type="pres">
      <dgm:prSet presAssocID="{366563F5-D3E2-714C-950C-C8E09A5F9C7C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224C0E-BB30-4846-A32A-28B5B5947EC3}" type="pres">
      <dgm:prSet presAssocID="{C27D6B24-9A86-BD48-B132-7C3457FE7C5F}" presName="space" presStyleCnt="0"/>
      <dgm:spPr/>
    </dgm:pt>
    <dgm:pt modelId="{837CF7D6-9BE9-2B47-8612-41D401109143}" type="pres">
      <dgm:prSet presAssocID="{243589E1-9B5A-1142-B1FD-718A2A8D6C43}" presName="composite" presStyleCnt="0"/>
      <dgm:spPr/>
    </dgm:pt>
    <dgm:pt modelId="{34C22841-D797-C24B-B2C6-4BAD28A6CC7D}" type="pres">
      <dgm:prSet presAssocID="{243589E1-9B5A-1142-B1FD-718A2A8D6C43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EE3DFE-E68B-424A-8F03-DBFDDEB20D9A}" type="pres">
      <dgm:prSet presAssocID="{243589E1-9B5A-1142-B1FD-718A2A8D6C43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3122CC-D798-8249-BDAA-78E1AAA788C3}" type="pres">
      <dgm:prSet presAssocID="{24A495DA-49EF-6D4B-AFCD-132E41AB38A1}" presName="space" presStyleCnt="0"/>
      <dgm:spPr/>
    </dgm:pt>
    <dgm:pt modelId="{ED7A025D-69DA-4C45-B762-1178B3FB35AD}" type="pres">
      <dgm:prSet presAssocID="{38EAFF19-13BF-4444-8B92-966B568D1E4E}" presName="composite" presStyleCnt="0"/>
      <dgm:spPr/>
    </dgm:pt>
    <dgm:pt modelId="{0DFDC542-3F46-E844-B5EA-A6084520721C}" type="pres">
      <dgm:prSet presAssocID="{38EAFF19-13BF-4444-8B92-966B568D1E4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8681FE-B64C-8748-AAB1-A2917EF27B14}" type="pres">
      <dgm:prSet presAssocID="{38EAFF19-13BF-4444-8B92-966B568D1E4E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4B4F4B2-F981-1842-9AE2-77A8D7397A1C}" srcId="{366563F5-D3E2-714C-950C-C8E09A5F9C7C}" destId="{05F188E8-87A0-8340-926E-6E45266F2B91}" srcOrd="0" destOrd="0" parTransId="{4BFD71AA-7D90-B949-B670-780D2A052CC6}" sibTransId="{C2394A8E-CE1D-BE4A-8E88-8085586D9B57}"/>
    <dgm:cxn modelId="{6FEDA101-BAD1-DF49-A6E4-55E7CB8EA237}" type="presOf" srcId="{880264A3-B3DF-424F-A46C-D2047F4CF53E}" destId="{85BFA480-48D8-184B-8DF9-5DE712BFACEE}" srcOrd="0" destOrd="1" presId="urn:microsoft.com/office/officeart/2005/8/layout/hList1"/>
    <dgm:cxn modelId="{3ACBC505-46EF-1849-AE97-0FCA915811EB}" type="presOf" srcId="{243589E1-9B5A-1142-B1FD-718A2A8D6C43}" destId="{34C22841-D797-C24B-B2C6-4BAD28A6CC7D}" srcOrd="0" destOrd="0" presId="urn:microsoft.com/office/officeart/2005/8/layout/hList1"/>
    <dgm:cxn modelId="{AECC2A96-01AB-024D-89D0-23334125779C}" srcId="{0182AC76-98E6-1A4E-BEDB-7A843852321D}" destId="{8C3CFB1A-5EA9-434E-803D-11BA14CFE2B1}" srcOrd="0" destOrd="0" parTransId="{809AF822-FD79-2246-B9BC-465BC1083953}" sibTransId="{13D28AC8-CF4E-3C48-9ED4-BB5E9A076E63}"/>
    <dgm:cxn modelId="{CB3B17A6-932A-C943-A338-4D22B32E20A7}" srcId="{38EAFF19-13BF-4444-8B92-966B568D1E4E}" destId="{E9D153D7-DDD9-0545-943C-E6163155F429}" srcOrd="0" destOrd="0" parTransId="{30E448D4-27FA-4045-A727-91CBD1B8D7D5}" sibTransId="{019FED91-DD60-0140-9B3F-FDB270DDECB0}"/>
    <dgm:cxn modelId="{75D185F9-48BB-0541-A233-8A4E87937770}" srcId="{0182AC76-98E6-1A4E-BEDB-7A843852321D}" destId="{366563F5-D3E2-714C-950C-C8E09A5F9C7C}" srcOrd="1" destOrd="0" parTransId="{43D40057-7D03-5D4A-BDD2-43417A48B258}" sibTransId="{C27D6B24-9A86-BD48-B132-7C3457FE7C5F}"/>
    <dgm:cxn modelId="{52719BCE-CF8B-CC4D-9DC4-1BF17585579E}" type="presOf" srcId="{05F188E8-87A0-8340-926E-6E45266F2B91}" destId="{9DDB3789-ED5B-C246-A5DD-083D869A83A6}" srcOrd="0" destOrd="0" presId="urn:microsoft.com/office/officeart/2005/8/layout/hList1"/>
    <dgm:cxn modelId="{01FD96D8-31FC-8948-9330-2273AEFD8158}" srcId="{366563F5-D3E2-714C-950C-C8E09A5F9C7C}" destId="{09ED9375-858A-3D4A-BBD1-77FD8BE627AF}" srcOrd="1" destOrd="0" parTransId="{FC06BAEF-20AC-3B40-BE04-5127A32848A9}" sibTransId="{8FCA9597-3D8C-A442-8836-6BDF61B7BF98}"/>
    <dgm:cxn modelId="{93827A85-F30F-1345-BE6D-0D39ECE2492E}" type="presOf" srcId="{366563F5-D3E2-714C-950C-C8E09A5F9C7C}" destId="{02936598-F05A-D14F-9B55-EA429B54A777}" srcOrd="0" destOrd="0" presId="urn:microsoft.com/office/officeart/2005/8/layout/hList1"/>
    <dgm:cxn modelId="{519510C4-912B-5E46-A903-2BEEF52C95CE}" type="presOf" srcId="{09ED9375-858A-3D4A-BBD1-77FD8BE627AF}" destId="{9DDB3789-ED5B-C246-A5DD-083D869A83A6}" srcOrd="0" destOrd="1" presId="urn:microsoft.com/office/officeart/2005/8/layout/hList1"/>
    <dgm:cxn modelId="{46C529E3-7839-C14B-AB19-ACFA37E4EC29}" srcId="{8C3CFB1A-5EA9-434E-803D-11BA14CFE2B1}" destId="{4DC9DC93-BAE5-1348-8FA4-A518D2B95DF7}" srcOrd="0" destOrd="0" parTransId="{3A271DD9-E8CC-4C4B-8AB4-74801FE0FD0C}" sibTransId="{2AA6E4B2-783A-6D42-A4CF-4820F21B4967}"/>
    <dgm:cxn modelId="{92559751-99B4-5448-9094-63D8499AF421}" srcId="{243589E1-9B5A-1142-B1FD-718A2A8D6C43}" destId="{FFED9137-1DC5-994C-97A3-F7ECC49E9790}" srcOrd="0" destOrd="0" parTransId="{D8C0809E-E4A9-3340-A5CF-933BCD4D5DEB}" sibTransId="{A56D7C63-B055-ED41-8D52-AC087B6A54DD}"/>
    <dgm:cxn modelId="{BF9AC001-849F-3648-A371-73879F4976AB}" type="presOf" srcId="{E9D153D7-DDD9-0545-943C-E6163155F429}" destId="{0B8681FE-B64C-8748-AAB1-A2917EF27B14}" srcOrd="0" destOrd="0" presId="urn:microsoft.com/office/officeart/2005/8/layout/hList1"/>
    <dgm:cxn modelId="{43F21DE2-A362-5A42-8577-160659CDFA56}" type="presOf" srcId="{0182AC76-98E6-1A4E-BEDB-7A843852321D}" destId="{F1BDA5EB-5716-9044-945B-BA5135C1167C}" srcOrd="0" destOrd="0" presId="urn:microsoft.com/office/officeart/2005/8/layout/hList1"/>
    <dgm:cxn modelId="{52C4B76F-6CF3-2C4C-9092-D7E0190486E0}" srcId="{0182AC76-98E6-1A4E-BEDB-7A843852321D}" destId="{243589E1-9B5A-1142-B1FD-718A2A8D6C43}" srcOrd="2" destOrd="0" parTransId="{5C1E1E30-0EE3-E442-A3CD-55DB5B48ACFE}" sibTransId="{24A495DA-49EF-6D4B-AFCD-132E41AB38A1}"/>
    <dgm:cxn modelId="{9F437F2F-CA0C-9A4B-A162-1E4EF6206362}" srcId="{0182AC76-98E6-1A4E-BEDB-7A843852321D}" destId="{38EAFF19-13BF-4444-8B92-966B568D1E4E}" srcOrd="3" destOrd="0" parTransId="{B20EC88E-AD3E-F641-924E-3B7E00750A74}" sibTransId="{CE6FA31A-5B05-7243-A8AC-368C973C1F6E}"/>
    <dgm:cxn modelId="{AF609515-D2E1-C24B-B551-629B245ADD84}" srcId="{8C3CFB1A-5EA9-434E-803D-11BA14CFE2B1}" destId="{880264A3-B3DF-424F-A46C-D2047F4CF53E}" srcOrd="1" destOrd="0" parTransId="{3F0E3C60-6DC2-664D-A478-B8A4ADC2A316}" sibTransId="{F9556A9A-72AD-AE4D-B908-5E6F21D2EB50}"/>
    <dgm:cxn modelId="{BFAD83FF-1E71-A74D-9FDE-F417B794A388}" type="presOf" srcId="{FFED9137-1DC5-994C-97A3-F7ECC49E9790}" destId="{2FEE3DFE-E68B-424A-8F03-DBFDDEB20D9A}" srcOrd="0" destOrd="0" presId="urn:microsoft.com/office/officeart/2005/8/layout/hList1"/>
    <dgm:cxn modelId="{E4D418D2-03A4-6A46-AD8D-158980953B40}" type="presOf" srcId="{8C3CFB1A-5EA9-434E-803D-11BA14CFE2B1}" destId="{309D707A-6650-724A-9D73-C19ACEC8A5B1}" srcOrd="0" destOrd="0" presId="urn:microsoft.com/office/officeart/2005/8/layout/hList1"/>
    <dgm:cxn modelId="{DFE58A59-83D6-EF46-9137-388BF5384126}" type="presOf" srcId="{4DC9DC93-BAE5-1348-8FA4-A518D2B95DF7}" destId="{85BFA480-48D8-184B-8DF9-5DE712BFACEE}" srcOrd="0" destOrd="0" presId="urn:microsoft.com/office/officeart/2005/8/layout/hList1"/>
    <dgm:cxn modelId="{8F65C8EF-B0C6-5242-805A-02B4E5C6FA98}" type="presOf" srcId="{38EAFF19-13BF-4444-8B92-966B568D1E4E}" destId="{0DFDC542-3F46-E844-B5EA-A6084520721C}" srcOrd="0" destOrd="0" presId="urn:microsoft.com/office/officeart/2005/8/layout/hList1"/>
    <dgm:cxn modelId="{4C52B180-6B70-DF42-AB9E-A55BF5A81B85}" type="presParOf" srcId="{F1BDA5EB-5716-9044-945B-BA5135C1167C}" destId="{7AFA3F06-8528-EC43-B9B4-ED4E2AF274F7}" srcOrd="0" destOrd="0" presId="urn:microsoft.com/office/officeart/2005/8/layout/hList1"/>
    <dgm:cxn modelId="{22631C1C-E0FF-FE43-B95C-5C6DAE47B810}" type="presParOf" srcId="{7AFA3F06-8528-EC43-B9B4-ED4E2AF274F7}" destId="{309D707A-6650-724A-9D73-C19ACEC8A5B1}" srcOrd="0" destOrd="0" presId="urn:microsoft.com/office/officeart/2005/8/layout/hList1"/>
    <dgm:cxn modelId="{3BE31593-15A5-1946-A325-1BE85758DDE4}" type="presParOf" srcId="{7AFA3F06-8528-EC43-B9B4-ED4E2AF274F7}" destId="{85BFA480-48D8-184B-8DF9-5DE712BFACEE}" srcOrd="1" destOrd="0" presId="urn:microsoft.com/office/officeart/2005/8/layout/hList1"/>
    <dgm:cxn modelId="{307ECE96-437A-A14E-84B7-9A82731EE9BE}" type="presParOf" srcId="{F1BDA5EB-5716-9044-945B-BA5135C1167C}" destId="{959D8FA1-A2B2-1341-9C97-7FC3CFAA3BCD}" srcOrd="1" destOrd="0" presId="urn:microsoft.com/office/officeart/2005/8/layout/hList1"/>
    <dgm:cxn modelId="{9BBD47F0-65A6-604D-B4D3-A8C1221D3B34}" type="presParOf" srcId="{F1BDA5EB-5716-9044-945B-BA5135C1167C}" destId="{C2B2E00E-5ED0-6544-9CB6-1451C3A8E4F4}" srcOrd="2" destOrd="0" presId="urn:microsoft.com/office/officeart/2005/8/layout/hList1"/>
    <dgm:cxn modelId="{EAD04717-3A1C-2249-9E54-9D4D4C470795}" type="presParOf" srcId="{C2B2E00E-5ED0-6544-9CB6-1451C3A8E4F4}" destId="{02936598-F05A-D14F-9B55-EA429B54A777}" srcOrd="0" destOrd="0" presId="urn:microsoft.com/office/officeart/2005/8/layout/hList1"/>
    <dgm:cxn modelId="{AFA5B0A1-56DE-F146-8CC6-D5EA451327CB}" type="presParOf" srcId="{C2B2E00E-5ED0-6544-9CB6-1451C3A8E4F4}" destId="{9DDB3789-ED5B-C246-A5DD-083D869A83A6}" srcOrd="1" destOrd="0" presId="urn:microsoft.com/office/officeart/2005/8/layout/hList1"/>
    <dgm:cxn modelId="{64D105B2-9122-2C47-A08D-18600F8A64DE}" type="presParOf" srcId="{F1BDA5EB-5716-9044-945B-BA5135C1167C}" destId="{8E224C0E-BB30-4846-A32A-28B5B5947EC3}" srcOrd="3" destOrd="0" presId="urn:microsoft.com/office/officeart/2005/8/layout/hList1"/>
    <dgm:cxn modelId="{64A810CB-EC0C-B34F-AD49-D080230F9EFA}" type="presParOf" srcId="{F1BDA5EB-5716-9044-945B-BA5135C1167C}" destId="{837CF7D6-9BE9-2B47-8612-41D401109143}" srcOrd="4" destOrd="0" presId="urn:microsoft.com/office/officeart/2005/8/layout/hList1"/>
    <dgm:cxn modelId="{E4E29363-987B-784A-8676-8540519AFCFF}" type="presParOf" srcId="{837CF7D6-9BE9-2B47-8612-41D401109143}" destId="{34C22841-D797-C24B-B2C6-4BAD28A6CC7D}" srcOrd="0" destOrd="0" presId="urn:microsoft.com/office/officeart/2005/8/layout/hList1"/>
    <dgm:cxn modelId="{937348A2-1BF3-F145-863B-49F706114A34}" type="presParOf" srcId="{837CF7D6-9BE9-2B47-8612-41D401109143}" destId="{2FEE3DFE-E68B-424A-8F03-DBFDDEB20D9A}" srcOrd="1" destOrd="0" presId="urn:microsoft.com/office/officeart/2005/8/layout/hList1"/>
    <dgm:cxn modelId="{38C9CC53-35D6-B443-9F52-DDD07E0E2D0C}" type="presParOf" srcId="{F1BDA5EB-5716-9044-945B-BA5135C1167C}" destId="{9D3122CC-D798-8249-BDAA-78E1AAA788C3}" srcOrd="5" destOrd="0" presId="urn:microsoft.com/office/officeart/2005/8/layout/hList1"/>
    <dgm:cxn modelId="{77C1EAC6-78E2-1C43-8BEC-0E6BB40BC22A}" type="presParOf" srcId="{F1BDA5EB-5716-9044-945B-BA5135C1167C}" destId="{ED7A025D-69DA-4C45-B762-1178B3FB35AD}" srcOrd="6" destOrd="0" presId="urn:microsoft.com/office/officeart/2005/8/layout/hList1"/>
    <dgm:cxn modelId="{3FB2B5CA-DDBC-644E-B046-58F34354343D}" type="presParOf" srcId="{ED7A025D-69DA-4C45-B762-1178B3FB35AD}" destId="{0DFDC542-3F46-E844-B5EA-A6084520721C}" srcOrd="0" destOrd="0" presId="urn:microsoft.com/office/officeart/2005/8/layout/hList1"/>
    <dgm:cxn modelId="{2BD6C105-7401-344A-A5AF-6ABF4F1EE0C0}" type="presParOf" srcId="{ED7A025D-69DA-4C45-B762-1178B3FB35AD}" destId="{0B8681FE-B64C-8748-AAB1-A2917EF27B1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1DBB8-1853-474A-B7A6-E5FE4E2214AA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C2FF2-257D-4815-A8B7-B6FB9CA936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626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87E385F-8FD1-418F-80F6-FF4B34272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4BA953EA-6972-433F-816A-6E4A145E9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AF14354-508D-4AF3-A296-63775FAB3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7277-3E4E-4936-A092-256306B8E116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438E2A4-80A7-4162-B1D4-DC8086CE9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7D4F98E-21E2-402D-8957-274FFCF6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BB71-C40F-4444-8CDC-4D2E9B4AB4F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82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0C0801E-7964-48A0-830C-C2D374E1C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0F0DC82D-6B28-49DF-94DC-F81B6DB14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9813763-AD33-420A-800D-2C7852AAF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7277-3E4E-4936-A092-256306B8E116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70139DC-FA0D-403D-B370-0BB591328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048C60E-3A5A-48D4-84E8-6D8E7E8A6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BB71-C40F-4444-8CDC-4D2E9B4AB4F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4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137242B9-E90A-4CEF-83B9-BA8D5BA9C1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1FA7C8E9-8BDA-42FF-9D7D-941043885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D38B8C3-81D5-413F-BD20-801B46B2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7277-3E4E-4936-A092-256306B8E116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9263175-EECF-47CD-86C4-E4775DF8D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5C4541B-BC0D-45A7-A2E0-C7EEFC2E1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BB71-C40F-4444-8CDC-4D2E9B4AB4F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7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6A5405C-A777-427D-9DD4-008F0CB9C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2D43D22-F613-4A4B-8CBB-506C4967F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4B4FDE8-9E24-461A-8AA9-D4C4783ED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7277-3E4E-4936-A092-256306B8E116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9CF58FA-5A75-4D88-BEE5-40FC6F3AE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8DD5791-5C88-4AA1-A9C2-2B7F29A5C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BB71-C40F-4444-8CDC-4D2E9B4AB4F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5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FE5381-88FE-413D-B9DA-DF1EC8BBA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38690C6-6A1E-43F6-84FC-C47FF06F8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7EDBB2E-8531-4FA1-9AA4-97DC10017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7277-3E4E-4936-A092-256306B8E116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E1B4557-9307-4921-8CCC-6C7F6F728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5E0497F-9595-442D-AD58-E562013F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BB71-C40F-4444-8CDC-4D2E9B4AB4F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9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0E7DE5F-88AF-4F7D-8239-87C1ED7BA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0E77C55-DC18-4980-93EC-7407524F5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605BB183-37A8-4054-AA12-EF0469256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94D2743-5716-467C-985B-A4747EC49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7277-3E4E-4936-A092-256306B8E116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A50A7D7-1BA4-4FD8-B331-2DB45F422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17AB9CF1-AF97-4BD8-B626-F88B836EB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BB71-C40F-4444-8CDC-4D2E9B4AB4F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DF0F413-D09B-4EB8-953E-0C526199D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6FBC5AA-E1E9-4209-A7B8-BC918035A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FDC33506-2F88-446D-814E-EB4235AFB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3A1B41F7-649C-4CB3-A7F4-9F488EF03B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471E0DE2-2D8F-456D-9C8E-6A958862AD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5BE4FFD5-A539-44E9-8916-83649604E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7277-3E4E-4936-A092-256306B8E116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35E46876-5476-4451-A69D-99D010485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7EBCC7CD-49AF-4F30-ABD4-7850A65C1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BB71-C40F-4444-8CDC-4D2E9B4AB4F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3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699513B-C758-4D83-83F9-C2D6F59D6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8741D90B-BBF8-487D-8760-D93640630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7277-3E4E-4936-A092-256306B8E116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155E73AD-B3D5-4491-A203-AD0445B62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47B4F1D9-F6DF-432C-AB19-0EA624D4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BB71-C40F-4444-8CDC-4D2E9B4AB4F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32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529CE497-61AB-4CA6-B332-00B42B9E3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7277-3E4E-4936-A092-256306B8E116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A65D0870-53A8-4538-981D-7543733B5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C5B7E509-DB36-4DB7-9F60-64FB6B2C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BB71-C40F-4444-8CDC-4D2E9B4AB4F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56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9965407-6C41-4DD8-8A30-4C152AA75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500F2DD-585C-4072-BB4F-CDDAF0E37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9C0C82BB-E896-4EE0-821F-2991D8C5C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6721A97-8B8B-42DA-8BD3-0E6BC76EA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7277-3E4E-4936-A092-256306B8E116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1CF560E-3F94-4596-8203-563E8D142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2D3BC8C-5BFE-457A-8240-A85CA4229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BB71-C40F-4444-8CDC-4D2E9B4AB4F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9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1B8BCDF-AEF8-4E5A-95D7-AEDE48B64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C5B7DEBC-1DAB-4CA7-BC31-28C38FFE4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09415CB6-FDF6-4ECE-9787-B1B4881E5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BDF428B-3B7B-4F45-AB6F-98B11D362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7277-3E4E-4936-A092-256306B8E116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18363F2-4897-4324-8F2B-C366DED8B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7F2C08E-1C35-46D7-B35F-3B4AA7F48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BB71-C40F-4444-8CDC-4D2E9B4AB4F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12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F0C975AD-1FE9-4338-9FA3-7899FEF88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A5B86A3-DC5B-4B51-894A-689F144C7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1F179DA-56B3-475B-B638-6044342B2D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77277-3E4E-4936-A092-256306B8E116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EDFC5BE-6AF3-4CB7-8104-9292EF1194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22B4ACF-AA5D-4736-96EA-E618308EE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2BB71-C40F-4444-8CDC-4D2E9B4AB4F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1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12" Type="http://schemas.openxmlformats.org/officeDocument/2006/relationships/image" Target="../media/image11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2.png"/><Relationship Id="rId10" Type="http://schemas.openxmlformats.org/officeDocument/2006/relationships/image" Target="../media/image9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B6FACB3C-9069-4791-BC5C-0DB7CD19B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1F2038E-D777-4B76-81DD-DD13EE91B9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B6179958-73AA-7145-B637-96D0B5883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298" y="2720285"/>
            <a:ext cx="5576463" cy="17141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Programme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 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Citoyens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Égalité, Droits et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valeurs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» 2021-2027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xmlns="" id="{331B3A82-03F6-F940-A4CC-4179E8536DC7}"/>
              </a:ext>
            </a:extLst>
          </p:cNvPr>
          <p:cNvSpPr txBox="1">
            <a:spLocks/>
          </p:cNvSpPr>
          <p:nvPr/>
        </p:nvSpPr>
        <p:spPr>
          <a:xfrm>
            <a:off x="526298" y="4461570"/>
            <a:ext cx="4765949" cy="3353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dirty="0" err="1">
                <a:solidFill>
                  <a:schemeClr val="tx2"/>
                </a:solidFill>
              </a:rPr>
              <a:t>Présentation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générale</a:t>
            </a:r>
            <a:endParaRPr lang="en-US" sz="2200" dirty="0">
              <a:solidFill>
                <a:schemeClr val="tx2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D354807-230F-4402-B1B9-F733A8F1F1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BF5A6F4A-CE87-4D5C-9382-8167967CE8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61023DD2-2E6F-4419-B404-80F08460BE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BC4A6C98-F96E-4587-B01F-A9B01BBFAD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A66409EC-9CC3-482A-A4A5-54ED092B3F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Image 6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18DE0A48-D253-AD40-BC83-754F4DCC2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392" y="3062326"/>
            <a:ext cx="4142232" cy="165689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0121F3A9-DAC3-BF48-4782-631CE4BC34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418" r="751"/>
          <a:stretch/>
        </p:blipFill>
        <p:spPr>
          <a:xfrm>
            <a:off x="-1" y="-16714"/>
            <a:ext cx="5278733" cy="162297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C95358B0-9DCC-55EA-11A8-A4156AE013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6" t="14418" r="297" b="26525"/>
          <a:stretch/>
        </p:blipFill>
        <p:spPr>
          <a:xfrm rot="10800000">
            <a:off x="5278732" y="-545792"/>
            <a:ext cx="8846029" cy="1645200"/>
          </a:xfrm>
          <a:prstGeom prst="rect">
            <a:avLst/>
          </a:prstGeom>
        </p:spPr>
      </p:pic>
      <p:pic>
        <p:nvPicPr>
          <p:cNvPr id="21" name="Image 20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CCFAE56C-3758-FEF4-8026-255595DC6F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918" y="4470851"/>
            <a:ext cx="2341656" cy="72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97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002105" y="3869206"/>
            <a:ext cx="6522939" cy="2708888"/>
            <a:chOff x="798312" y="3323347"/>
            <a:chExt cx="7346950" cy="3476703"/>
          </a:xfrm>
        </p:grpSpPr>
        <p:sp>
          <p:nvSpPr>
            <p:cNvPr id="10" name="Rectangle : coins arrondis 8">
              <a:extLst>
                <a:ext uri="{FF2B5EF4-FFF2-40B4-BE49-F238E27FC236}">
                  <a16:creationId xmlns:a16="http://schemas.microsoft.com/office/drawing/2014/main" xmlns="" id="{BA335B7E-31AF-4F24-A409-A2B3321DCE4F}"/>
                </a:ext>
              </a:extLst>
            </p:cNvPr>
            <p:cNvSpPr/>
            <p:nvPr/>
          </p:nvSpPr>
          <p:spPr>
            <a:xfrm>
              <a:off x="798312" y="3323347"/>
              <a:ext cx="7346950" cy="439738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fr-FR" sz="1900" dirty="0">
                  <a:latin typeface="Arial" panose="020B0604020202020204" pitchFamily="34" charset="0"/>
                  <a:cs typeface="Arial" panose="020B0604020202020204" pitchFamily="34" charset="0"/>
                </a:rPr>
                <a:t>Activités analytiques</a:t>
              </a:r>
            </a:p>
          </p:txBody>
        </p:sp>
        <p:grpSp>
          <p:nvGrpSpPr>
            <p:cNvPr id="2" name="Groupe 1"/>
            <p:cNvGrpSpPr/>
            <p:nvPr/>
          </p:nvGrpSpPr>
          <p:grpSpPr>
            <a:xfrm>
              <a:off x="798312" y="3871291"/>
              <a:ext cx="7346950" cy="2928759"/>
              <a:chOff x="798312" y="3871291"/>
              <a:chExt cx="7346950" cy="2928759"/>
            </a:xfrm>
          </p:grpSpPr>
          <p:sp>
            <p:nvSpPr>
              <p:cNvPr id="11" name="Rectangle : coins arrondis 5">
                <a:extLst>
                  <a:ext uri="{FF2B5EF4-FFF2-40B4-BE49-F238E27FC236}">
                    <a16:creationId xmlns:a16="http://schemas.microsoft.com/office/drawing/2014/main" xmlns="" id="{16A9601C-2858-4F24-AF19-95B018E25A20}"/>
                  </a:ext>
                </a:extLst>
              </p:cNvPr>
              <p:cNvSpPr/>
              <p:nvPr/>
            </p:nvSpPr>
            <p:spPr>
              <a:xfrm>
                <a:off x="798312" y="3871291"/>
                <a:ext cx="7346950" cy="439738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fr-FR" sz="1900" dirty="0">
                    <a:latin typeface="Arial" panose="020B0604020202020204" pitchFamily="34" charset="0"/>
                    <a:cs typeface="Arial" panose="020B0604020202020204" pitchFamily="34" charset="0"/>
                  </a:rPr>
                  <a:t>Activités de sensibilisation </a:t>
                </a:r>
              </a:p>
            </p:txBody>
          </p:sp>
          <p:sp>
            <p:nvSpPr>
              <p:cNvPr id="12" name="Rectangle : coins arrondis 7">
                <a:extLst>
                  <a:ext uri="{FF2B5EF4-FFF2-40B4-BE49-F238E27FC236}">
                    <a16:creationId xmlns:a16="http://schemas.microsoft.com/office/drawing/2014/main" xmlns="" id="{BE76F4A8-6419-4616-957C-6193BF774635}"/>
                  </a:ext>
                </a:extLst>
              </p:cNvPr>
              <p:cNvSpPr/>
              <p:nvPr/>
            </p:nvSpPr>
            <p:spPr>
              <a:xfrm>
                <a:off x="798312" y="4385779"/>
                <a:ext cx="7346950" cy="801743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fr-FR" sz="1900" dirty="0">
                    <a:latin typeface="Arial" panose="020B0604020202020204" pitchFamily="34" charset="0"/>
                    <a:cs typeface="Arial" panose="020B0604020202020204" pitchFamily="34" charset="0"/>
                  </a:rPr>
                  <a:t>Activités d'information et de diffusion avec une valeur ajoutée européenne</a:t>
                </a:r>
              </a:p>
            </p:txBody>
          </p:sp>
          <p:sp>
            <p:nvSpPr>
              <p:cNvPr id="13" name="Rectangle : coins arrondis 1">
                <a:extLst>
                  <a:ext uri="{FF2B5EF4-FFF2-40B4-BE49-F238E27FC236}">
                    <a16:creationId xmlns:a16="http://schemas.microsoft.com/office/drawing/2014/main" xmlns="" id="{7F73C716-70DB-4C2C-8A39-0DDC3CBF2458}"/>
                  </a:ext>
                </a:extLst>
              </p:cNvPr>
              <p:cNvSpPr/>
              <p:nvPr/>
            </p:nvSpPr>
            <p:spPr>
              <a:xfrm>
                <a:off x="798312" y="5325080"/>
                <a:ext cx="7346950" cy="612775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fr-FR" sz="1900" dirty="0">
                    <a:latin typeface="Arial" panose="020B0604020202020204" pitchFamily="34" charset="0"/>
                    <a:cs typeface="Arial" panose="020B0604020202020204" pitchFamily="34" charset="0"/>
                  </a:rPr>
                  <a:t>Apprentissage mutuel et échange de bonnes pratiques</a:t>
                </a:r>
              </a:p>
            </p:txBody>
          </p:sp>
          <p:sp>
            <p:nvSpPr>
              <p:cNvPr id="14" name="Rectangle : coins arrondis 9">
                <a:extLst>
                  <a:ext uri="{FF2B5EF4-FFF2-40B4-BE49-F238E27FC236}">
                    <a16:creationId xmlns:a16="http://schemas.microsoft.com/office/drawing/2014/main" xmlns="" id="{D1F876D3-F042-48AA-846C-ABB32F3702D3}"/>
                  </a:ext>
                </a:extLst>
              </p:cNvPr>
              <p:cNvSpPr/>
              <p:nvPr/>
            </p:nvSpPr>
            <p:spPr>
              <a:xfrm>
                <a:off x="798312" y="6119012"/>
                <a:ext cx="7346950" cy="681038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>
                <a:normAutofit fontScale="925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fr-FR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Activités de formation et de renforcement des capacités</a:t>
                </a:r>
              </a:p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endParaRPr lang="fr-FR" sz="2200" dirty="0"/>
              </a:p>
            </p:txBody>
          </p:sp>
        </p:grpSp>
      </p:grpSp>
      <p:sp>
        <p:nvSpPr>
          <p:cNvPr id="15" name="Rectangle 14"/>
          <p:cNvSpPr/>
          <p:nvPr/>
        </p:nvSpPr>
        <p:spPr>
          <a:xfrm>
            <a:off x="1002105" y="3374005"/>
            <a:ext cx="298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activités éligibles sont :</a:t>
            </a:r>
          </a:p>
        </p:txBody>
      </p:sp>
      <p:sp>
        <p:nvSpPr>
          <p:cNvPr id="16" name="AutoShape 2" descr="Document Icon Page Icon File Icon Stock Vector (Royalty Free) 116280644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6404" r="3393" b="2286"/>
          <a:stretch/>
        </p:blipFill>
        <p:spPr bwMode="auto">
          <a:xfrm>
            <a:off x="8479152" y="2453376"/>
            <a:ext cx="2911968" cy="282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B2F212DF-6517-4544-57A5-A1C945D20941}"/>
              </a:ext>
            </a:extLst>
          </p:cNvPr>
          <p:cNvSpPr txBox="1"/>
          <p:nvPr/>
        </p:nvSpPr>
        <p:spPr>
          <a:xfrm>
            <a:off x="6656634" y="360222"/>
            <a:ext cx="60960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Tx/>
              <a:defRPr sz="4300" b="1" cap="small">
                <a:solidFill>
                  <a:srgbClr val="002060"/>
                </a:solidFill>
              </a:defRPr>
            </a:pPr>
            <a:r>
              <a:rPr lang="en-US" sz="32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CRITERES DE SELECTION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37143DE6-CCB9-38E5-AE5D-ECDE0D54FF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418" r="751"/>
          <a:stretch/>
        </p:blipFill>
        <p:spPr>
          <a:xfrm>
            <a:off x="-26377" y="-52706"/>
            <a:ext cx="6469490" cy="198908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AFCB7AF-9C84-4AB9-8421-FD0607AA202B}"/>
              </a:ext>
            </a:extLst>
          </p:cNvPr>
          <p:cNvSpPr txBox="1"/>
          <p:nvPr/>
        </p:nvSpPr>
        <p:spPr>
          <a:xfrm>
            <a:off x="671744" y="1788991"/>
            <a:ext cx="1084851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être éligibles, vous devez avoir rempli et envoyé ces documents :</a:t>
            </a:r>
          </a:p>
          <a:p>
            <a:pPr marL="0" indent="0">
              <a:buNone/>
            </a:pPr>
            <a:endParaRPr lang="fr-FR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partie C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du formulaire de candidature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documents statutaires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 votre organisation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xmlns="" id="{7C3D090D-7667-8F71-E990-875B990337C7}"/>
              </a:ext>
            </a:extLst>
          </p:cNvPr>
          <p:cNvCxnSpPr/>
          <p:nvPr/>
        </p:nvCxnSpPr>
        <p:spPr>
          <a:xfrm>
            <a:off x="-923974" y="2396634"/>
            <a:ext cx="15957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xmlns="" id="{C0FF28EF-75F1-587C-5A46-52D307BD6DFF}"/>
              </a:ext>
            </a:extLst>
          </p:cNvPr>
          <p:cNvCxnSpPr/>
          <p:nvPr/>
        </p:nvCxnSpPr>
        <p:spPr>
          <a:xfrm>
            <a:off x="-923974" y="2743200"/>
            <a:ext cx="15957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074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0E269E8D-D65C-4922-871C-15AC1E1DDA76}"/>
              </a:ext>
            </a:extLst>
          </p:cNvPr>
          <p:cNvSpPr txBox="1"/>
          <p:nvPr/>
        </p:nvSpPr>
        <p:spPr>
          <a:xfrm>
            <a:off x="978167" y="2133409"/>
            <a:ext cx="7784833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2000" dirty="0">
                <a:solidFill>
                  <a:srgbClr val="002060"/>
                </a:solidFill>
              </a:rPr>
              <a:t>Pour être sélectionné, il faut avoir :</a:t>
            </a:r>
          </a:p>
          <a:p>
            <a:pPr marL="0" indent="0">
              <a:buNone/>
            </a:pPr>
            <a:endParaRPr lang="fr-FR" sz="19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900" b="1" u="sng" dirty="0">
                <a:solidFill>
                  <a:srgbClr val="002060"/>
                </a:solidFill>
              </a:rPr>
              <a:t>Une capacité financière </a:t>
            </a:r>
            <a:r>
              <a:rPr lang="fr-FR" sz="1900" dirty="0"/>
              <a:t>(avec les documents suivants : compte des profits et pertes, bilan, rapport d'audit produit par un auditeur externe, certifiant les comptes de l’année précédente)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9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900" b="1" u="sng" dirty="0">
                <a:solidFill>
                  <a:srgbClr val="002060"/>
                </a:solidFill>
              </a:rPr>
              <a:t>Une capacité opérationnelle </a:t>
            </a:r>
            <a:r>
              <a:rPr lang="fr-FR" sz="1900" dirty="0"/>
              <a:t>(avec les documents suivants : profils généraux des responsables de la gestion et la mise en œuvre du projet, rapports d’activités des candidats de l’année précédente, liste des projets précédents)</a:t>
            </a:r>
          </a:p>
        </p:txBody>
      </p:sp>
      <p:pic>
        <p:nvPicPr>
          <p:cNvPr id="1028" name="Picture 4" descr="Évaluation - Icônes ui gratui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74" y="2368953"/>
            <a:ext cx="2349778" cy="234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BD521334-294A-8E7D-C236-55775163849E}"/>
              </a:ext>
            </a:extLst>
          </p:cNvPr>
          <p:cNvSpPr txBox="1"/>
          <p:nvPr/>
        </p:nvSpPr>
        <p:spPr>
          <a:xfrm>
            <a:off x="6656634" y="360222"/>
            <a:ext cx="60960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Tx/>
              <a:defRPr sz="4300" b="1" cap="small">
                <a:solidFill>
                  <a:srgbClr val="002060"/>
                </a:solidFill>
              </a:defRPr>
            </a:pPr>
            <a:r>
              <a:rPr lang="en-US" sz="32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CRITERES DE SELECTION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77B38ECA-517E-47CC-8836-F94A313F55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418" r="751"/>
          <a:stretch/>
        </p:blipFill>
        <p:spPr>
          <a:xfrm>
            <a:off x="-26377" y="-52706"/>
            <a:ext cx="6469490" cy="1989082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9F32BF6D-C759-9F8C-8F1A-286A6E1A4EC7}"/>
              </a:ext>
            </a:extLst>
          </p:cNvPr>
          <p:cNvCxnSpPr/>
          <p:nvPr/>
        </p:nvCxnSpPr>
        <p:spPr>
          <a:xfrm>
            <a:off x="-617551" y="2904565"/>
            <a:ext cx="15957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01D75E74-024F-D4AE-79A3-CF693C2DA732}"/>
              </a:ext>
            </a:extLst>
          </p:cNvPr>
          <p:cNvCxnSpPr/>
          <p:nvPr/>
        </p:nvCxnSpPr>
        <p:spPr>
          <a:xfrm>
            <a:off x="-617551" y="4069976"/>
            <a:ext cx="15957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908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73E85669-B9C4-4A5F-AF4B-6962764F0A0C}"/>
              </a:ext>
            </a:extLst>
          </p:cNvPr>
          <p:cNvSpPr txBox="1"/>
          <p:nvPr/>
        </p:nvSpPr>
        <p:spPr>
          <a:xfrm>
            <a:off x="1555811" y="2385380"/>
            <a:ext cx="609452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Pertinent, </a:t>
            </a:r>
            <a:r>
              <a:rPr lang="fr-FR" b="1" dirty="0"/>
              <a:t>conforme aux priorités </a:t>
            </a:r>
            <a:r>
              <a:rPr lang="fr-FR" dirty="0"/>
              <a:t>politiques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Répond à un </a:t>
            </a:r>
            <a:r>
              <a:rPr lang="fr-FR" b="1" dirty="0"/>
              <a:t>réel besoin </a:t>
            </a:r>
            <a:r>
              <a:rPr lang="fr-FR" dirty="0"/>
              <a:t>sur le terrain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Méthodologie</a:t>
            </a:r>
            <a:r>
              <a:rPr lang="fr-FR" dirty="0"/>
              <a:t> bien établie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 </a:t>
            </a:r>
            <a:r>
              <a:rPr lang="fr-FR" b="1" dirty="0"/>
              <a:t>partenariat</a:t>
            </a:r>
            <a:r>
              <a:rPr lang="fr-FR" dirty="0"/>
              <a:t> solide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Dimension européenne </a:t>
            </a:r>
            <a:r>
              <a:rPr lang="fr-FR" dirty="0"/>
              <a:t>forte, valeur ajoutée européenne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Des </a:t>
            </a:r>
            <a:r>
              <a:rPr lang="fr-FR" b="1" dirty="0"/>
              <a:t>résultats réalistes </a:t>
            </a:r>
            <a:r>
              <a:rPr lang="fr-FR" dirty="0"/>
              <a:t>et </a:t>
            </a:r>
            <a:r>
              <a:rPr lang="fr-FR" b="1" dirty="0"/>
              <a:t>durables</a:t>
            </a:r>
          </a:p>
        </p:txBody>
      </p:sp>
      <p:sp>
        <p:nvSpPr>
          <p:cNvPr id="2" name="AutoShape 2" descr="Éligibilité : images, photos et images vectorielles de stock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8339" r="1309" b="3083"/>
          <a:stretch/>
        </p:blipFill>
        <p:spPr bwMode="auto">
          <a:xfrm>
            <a:off x="7650331" y="2192873"/>
            <a:ext cx="3215149" cy="333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F69A3EDD-F79A-C8BE-B8BC-43E824A3292C}"/>
              </a:ext>
            </a:extLst>
          </p:cNvPr>
          <p:cNvSpPr txBox="1"/>
          <p:nvPr/>
        </p:nvSpPr>
        <p:spPr>
          <a:xfrm>
            <a:off x="6423552" y="252934"/>
            <a:ext cx="6096000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Tx/>
              <a:defRPr sz="4300" b="1" cap="small">
                <a:solidFill>
                  <a:srgbClr val="002060"/>
                </a:solidFill>
              </a:defRPr>
            </a:pPr>
            <a:r>
              <a:rPr lang="en-US" sz="32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QU’EST-CE QU’UN BON PROJET ?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C0BC4433-CF44-C5ED-C4F0-5F59A52BFA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418" r="751"/>
          <a:stretch/>
        </p:blipFill>
        <p:spPr>
          <a:xfrm>
            <a:off x="-26377" y="-52706"/>
            <a:ext cx="6469490" cy="198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26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61293230-B0F6-45B1-96D1-13D18E2429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DB74BAD7-F0FC-4719-A31F-1ABDB62116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C678799F-05EF-91CF-AB1D-0F870D818E05}"/>
              </a:ext>
            </a:extLst>
          </p:cNvPr>
          <p:cNvSpPr txBox="1"/>
          <p:nvPr/>
        </p:nvSpPr>
        <p:spPr>
          <a:xfrm>
            <a:off x="1137034" y="609599"/>
            <a:ext cx="6836927" cy="1322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Tx/>
              <a:defRPr sz="4300" b="1" cap="small">
                <a:solidFill>
                  <a:srgbClr val="002060"/>
                </a:solidFill>
              </a:defRPr>
            </a:pPr>
            <a:r>
              <a:rPr lang="en-US" sz="4000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Objectifs</a:t>
            </a:r>
            <a:r>
              <a:rPr lang="en-US" sz="40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000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généraux</a:t>
            </a:r>
            <a:endParaRPr lang="en-US" sz="4000" b="1" cap="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FA18CB89-6991-4C45-A2D1-9A2CC909F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1"/>
            <a:ext cx="6433805" cy="3908585"/>
          </a:xfrm>
        </p:spPr>
        <p:txBody>
          <a:bodyPr vert="horz" lIns="91440" tIns="45720" rIns="91440" bIns="45720" rtlCol="0">
            <a:normAutofit/>
          </a:bodyPr>
          <a:lstStyle/>
          <a:p>
            <a:pPr fontAlgn="base"/>
            <a:r>
              <a:rPr lang="en-US" sz="2000"/>
              <a:t>Protéger et promouvoir les droits et les valeurs, telles que l'égalité, la démocratie, l'état de droit, le respect de la dignité humaine</a:t>
            </a:r>
          </a:p>
          <a:p>
            <a:pPr fontAlgn="base"/>
            <a:r>
              <a:rPr lang="en-US" sz="2000"/>
              <a:t>Développer un espace de justice de l'UE, fondé sur la reconnaissance mutuelle et la confiance mutuelle</a:t>
            </a:r>
          </a:p>
          <a:p>
            <a:pPr fontAlgn="base"/>
            <a:r>
              <a:rPr lang="en-US" sz="2000"/>
              <a:t>Promouvoir la création de réseaux par le biais de coopérations ou d’alliances, avec d’autres organisations à l’échelle européenne. </a:t>
            </a:r>
          </a:p>
          <a:p>
            <a:pPr fontAlgn="base"/>
            <a:r>
              <a:rPr lang="en-US" sz="2000"/>
              <a:t>Rappelons que les objectifs définis ne sont que des priorités établies par la Commission et restent donc ouverts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D200977F-D9F2-5E4B-C890-95BB94B8B4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086" y="2718560"/>
            <a:ext cx="1420880" cy="142088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4020D72C-1A04-4A85-5F55-06949C66A9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418" r="751"/>
          <a:stretch/>
        </p:blipFill>
        <p:spPr>
          <a:xfrm>
            <a:off x="8373034" y="-1"/>
            <a:ext cx="3818965" cy="12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74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43466767-50B2-4170-B987-ED173CB7F4B4}"/>
              </a:ext>
            </a:extLst>
          </p:cNvPr>
          <p:cNvSpPr txBox="1"/>
          <p:nvPr/>
        </p:nvSpPr>
        <p:spPr>
          <a:xfrm>
            <a:off x="947785" y="2336800"/>
            <a:ext cx="105156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>
                <a:cs typeface="Arial" panose="020B0604020202020204" pitchFamily="34" charset="0"/>
              </a:rPr>
              <a:t>La mise en œuvre des actions sera directement gérée par la direction générale de la justice et des consommateurs (DG JUST) de la Commission.</a:t>
            </a:r>
          </a:p>
          <a:p>
            <a:pPr algn="just"/>
            <a:endParaRPr lang="fr-FR" sz="200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>
                <a:cs typeface="Arial" panose="020B0604020202020204" pitchFamily="34" charset="0"/>
              </a:rPr>
              <a:t>L'objectif spécifique de protéger et de promouvoir les droits des personnes handicapées sera géré par la direction générale Emploi, affaires sociales et inclusion (DG EMPL).</a:t>
            </a:r>
          </a:p>
          <a:p>
            <a:pPr algn="just"/>
            <a:endParaRPr lang="fr-FR" sz="200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>
                <a:cs typeface="Arial" panose="020B0604020202020204" pitchFamily="34" charset="0"/>
              </a:rPr>
              <a:t>La Commission délègue des pouvoirs pour mettre en œuvre les actions des volets « engagement et participation des citoyens » et  « valeurs de l'Union » à l’Agence exécutive EACEA. </a:t>
            </a:r>
          </a:p>
          <a:p>
            <a:pPr algn="just"/>
            <a:endParaRPr lang="fr-FR" sz="200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>
                <a:cs typeface="Arial" panose="020B0604020202020204" pitchFamily="34" charset="0"/>
              </a:rPr>
              <a:t>Les points de contact nationaux assurent le relai dans chacun des Etats membres.</a:t>
            </a: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313FA13D-1190-3D5C-709B-DD28CB8A8220}"/>
              </a:ext>
            </a:extLst>
          </p:cNvPr>
          <p:cNvSpPr txBox="1"/>
          <p:nvPr/>
        </p:nvSpPr>
        <p:spPr>
          <a:xfrm>
            <a:off x="6956612" y="152256"/>
            <a:ext cx="6836927" cy="1322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Tx/>
              <a:defRPr sz="4300" b="1" cap="small">
                <a:solidFill>
                  <a:srgbClr val="002060"/>
                </a:solidFill>
              </a:defRPr>
            </a:pPr>
            <a:r>
              <a:rPr lang="en-US" sz="40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MISE EN OEUVRE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2898C633-3897-FD8C-1C9D-E36AD2AED4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418" r="751"/>
          <a:stretch/>
        </p:blipFill>
        <p:spPr>
          <a:xfrm>
            <a:off x="-26377" y="-52706"/>
            <a:ext cx="6469490" cy="198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48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5E56B1C9-63EB-AB40-A6B6-A4CD207BDBC8}"/>
              </a:ext>
            </a:extLst>
          </p:cNvPr>
          <p:cNvSpPr txBox="1"/>
          <p:nvPr/>
        </p:nvSpPr>
        <p:spPr>
          <a:xfrm>
            <a:off x="3398729" y="2134316"/>
            <a:ext cx="2229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cs typeface="Baloo" panose="03080902040302020200" pitchFamily="66" charset="77"/>
              </a:rPr>
              <a:t>2021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0159DE53-1DFC-AA46-95E9-9007E22E781C}"/>
              </a:ext>
            </a:extLst>
          </p:cNvPr>
          <p:cNvSpPr txBox="1"/>
          <p:nvPr/>
        </p:nvSpPr>
        <p:spPr>
          <a:xfrm>
            <a:off x="7236261" y="2106457"/>
            <a:ext cx="2229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cs typeface="Baloo" panose="03080902040302020200" pitchFamily="66" charset="77"/>
              </a:rPr>
              <a:t>2022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D278D1E7-D894-F143-A7C6-2EC724F47C34}"/>
              </a:ext>
            </a:extLst>
          </p:cNvPr>
          <p:cNvSpPr txBox="1"/>
          <p:nvPr/>
        </p:nvSpPr>
        <p:spPr>
          <a:xfrm>
            <a:off x="2966580" y="2847322"/>
            <a:ext cx="22296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91 169 287 €</a:t>
            </a:r>
          </a:p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A8D85548-1081-8040-BCBE-A2C1A6278DE7}"/>
              </a:ext>
            </a:extLst>
          </p:cNvPr>
          <p:cNvSpPr txBox="1"/>
          <p:nvPr/>
        </p:nvSpPr>
        <p:spPr>
          <a:xfrm>
            <a:off x="6563640" y="2799044"/>
            <a:ext cx="24989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200 901 193 €</a:t>
            </a:r>
          </a:p>
          <a:p>
            <a:endParaRPr lang="fr-FR" dirty="0"/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xmlns="" id="{7C1D6965-5A7B-CB4E-9AFF-DA63E4041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626634"/>
              </p:ext>
            </p:extLst>
          </p:nvPr>
        </p:nvGraphicFramePr>
        <p:xfrm>
          <a:off x="2032000" y="3647541"/>
          <a:ext cx="8127999" cy="2763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396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79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Lignes de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2021 (€)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2022 (€)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Valeurs</a:t>
                      </a:r>
                      <a:r>
                        <a:rPr lang="fr-FR" baseline="0" dirty="0"/>
                        <a:t> de l’Union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30 678 133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91 787 552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Egalité, Droits, et égalité de genre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27 324 300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39 860 945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Engagement et participation des citoyens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13 977 154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39 671 295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DAPHNE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19 189 700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29 581 401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91 169 287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200 901 193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A1CB3D09-D0B9-A50C-34A3-DFEDC7E8AC5F}"/>
              </a:ext>
            </a:extLst>
          </p:cNvPr>
          <p:cNvSpPr txBox="1"/>
          <p:nvPr/>
        </p:nvSpPr>
        <p:spPr>
          <a:xfrm>
            <a:off x="6956612" y="152256"/>
            <a:ext cx="6836927" cy="1322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Tx/>
              <a:defRPr sz="4300" b="1" cap="small">
                <a:solidFill>
                  <a:srgbClr val="002060"/>
                </a:solidFill>
              </a:defRPr>
            </a:pPr>
            <a:r>
              <a:rPr lang="en-US" sz="40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Budget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D9ABDFB1-E660-9631-D2C2-4868D70F20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418" r="751"/>
          <a:stretch/>
        </p:blipFill>
        <p:spPr>
          <a:xfrm>
            <a:off x="-26377" y="-52706"/>
            <a:ext cx="6469490" cy="198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59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xmlns="" id="{4FF9DC0A-817A-0540-BEB1-DC8BE3CB1D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510531"/>
              </p:ext>
            </p:extLst>
          </p:nvPr>
        </p:nvGraphicFramePr>
        <p:xfrm>
          <a:off x="838200" y="195555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Graphique 13" descr="Badge avec un remplissage uni">
            <a:extLst>
              <a:ext uri="{FF2B5EF4-FFF2-40B4-BE49-F238E27FC236}">
                <a16:creationId xmlns:a16="http://schemas.microsoft.com/office/drawing/2014/main" xmlns="" id="{9FB09BD5-17F8-A447-A13D-EECBCDB690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226563" y="2986501"/>
            <a:ext cx="1144726" cy="1144726"/>
          </a:xfrm>
          <a:prstGeom prst="rect">
            <a:avLst/>
          </a:prstGeom>
        </p:spPr>
      </p:pic>
      <p:pic>
        <p:nvPicPr>
          <p:cNvPr id="16" name="Graphique 15" descr="Badge 1 avec un remplissage uni">
            <a:extLst>
              <a:ext uri="{FF2B5EF4-FFF2-40B4-BE49-F238E27FC236}">
                <a16:creationId xmlns:a16="http://schemas.microsoft.com/office/drawing/2014/main" xmlns="" id="{3DFB5FD9-B260-0241-9413-81903EC5A6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251799" y="1813002"/>
            <a:ext cx="1144726" cy="1144726"/>
          </a:xfrm>
          <a:prstGeom prst="rect">
            <a:avLst/>
          </a:prstGeom>
        </p:spPr>
      </p:pic>
      <p:pic>
        <p:nvPicPr>
          <p:cNvPr id="18" name="Graphique 17" descr="Badge 3 avec un remplissage uni">
            <a:extLst>
              <a:ext uri="{FF2B5EF4-FFF2-40B4-BE49-F238E27FC236}">
                <a16:creationId xmlns:a16="http://schemas.microsoft.com/office/drawing/2014/main" xmlns="" id="{C37D5A3E-F9CD-AA4C-B2D6-94D6FD9BFF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251799" y="4150409"/>
            <a:ext cx="1144726" cy="1144726"/>
          </a:xfrm>
          <a:prstGeom prst="rect">
            <a:avLst/>
          </a:prstGeom>
        </p:spPr>
      </p:pic>
      <p:pic>
        <p:nvPicPr>
          <p:cNvPr id="20" name="Graphique 19" descr="Badge 4 avec un remplissage uni">
            <a:extLst>
              <a:ext uri="{FF2B5EF4-FFF2-40B4-BE49-F238E27FC236}">
                <a16:creationId xmlns:a16="http://schemas.microsoft.com/office/drawing/2014/main" xmlns="" id="{F819E980-C8C2-0941-A0B2-3B5C4D1802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2251799" y="5284028"/>
            <a:ext cx="1144726" cy="114472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AE82C658-EC86-2662-C6E9-81CBE416F408}"/>
              </a:ext>
            </a:extLst>
          </p:cNvPr>
          <p:cNvSpPr txBox="1"/>
          <p:nvPr/>
        </p:nvSpPr>
        <p:spPr>
          <a:xfrm>
            <a:off x="7178219" y="280391"/>
            <a:ext cx="6836927" cy="1322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Tx/>
              <a:defRPr sz="4300" b="1" cap="small">
                <a:solidFill>
                  <a:srgbClr val="002060"/>
                </a:solidFill>
              </a:defRPr>
            </a:pPr>
            <a:r>
              <a:rPr lang="en-US" sz="32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STRUCTURE DU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Tx/>
              <a:defRPr sz="4300" b="1" cap="small">
                <a:solidFill>
                  <a:srgbClr val="002060"/>
                </a:solidFill>
              </a:defRPr>
            </a:pPr>
            <a:r>
              <a:rPr lang="en-US" sz="32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PROGRAMME: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Tx/>
              <a:defRPr sz="4300" b="1" cap="small">
                <a:solidFill>
                  <a:srgbClr val="002060"/>
                </a:solidFill>
              </a:defRPr>
            </a:pPr>
            <a:r>
              <a:rPr lang="en-US" sz="32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4 VOLETS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331A2A18-E1AD-F9C7-0F0D-1C94465F4F5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418" r="751"/>
          <a:stretch/>
        </p:blipFill>
        <p:spPr>
          <a:xfrm>
            <a:off x="-26377" y="-52706"/>
            <a:ext cx="6469490" cy="198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63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39E8ADC0-087D-5146-8D2A-5AE637C2F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7550"/>
            <a:ext cx="10515600" cy="492771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</a:rPr>
              <a:t>1: Subvention de projet (</a:t>
            </a:r>
            <a:r>
              <a:rPr lang="fr-FR" b="1" i="1" dirty="0">
                <a:solidFill>
                  <a:srgbClr val="002060"/>
                </a:solidFill>
                <a:cs typeface="Arial" panose="020B0604020202020204" pitchFamily="34" charset="0"/>
              </a:rPr>
              <a:t>action </a:t>
            </a:r>
            <a:r>
              <a:rPr lang="fr-FR" b="1" i="1" dirty="0" err="1">
                <a:solidFill>
                  <a:srgbClr val="002060"/>
                </a:solidFill>
                <a:cs typeface="Arial" panose="020B0604020202020204" pitchFamily="34" charset="0"/>
              </a:rPr>
              <a:t>grants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</a:rPr>
              <a:t>) </a:t>
            </a:r>
            <a:r>
              <a:rPr lang="fr-FR" dirty="0">
                <a:cs typeface="Arial" panose="020B0604020202020204" pitchFamily="34" charset="0"/>
              </a:rPr>
              <a:t>: </a:t>
            </a:r>
          </a:p>
          <a:p>
            <a:pPr marL="0" indent="0" algn="just">
              <a:buNone/>
            </a:pPr>
            <a:r>
              <a:rPr lang="fr-FR" dirty="0">
                <a:cs typeface="Arial" panose="020B0604020202020204" pitchFamily="34" charset="0"/>
              </a:rPr>
              <a:t>Financement de projets ponctuels définis autour d’activités concrètes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</a:rPr>
              <a:t>2: Subvention de fonctionnement (</a:t>
            </a:r>
            <a:r>
              <a:rPr lang="fr-FR" b="1" i="1" dirty="0">
                <a:solidFill>
                  <a:srgbClr val="002060"/>
                </a:solidFill>
                <a:cs typeface="Arial" panose="020B0604020202020204" pitchFamily="34" charset="0"/>
              </a:rPr>
              <a:t>operating </a:t>
            </a:r>
            <a:r>
              <a:rPr lang="fr-FR" b="1" i="1" dirty="0" err="1">
                <a:solidFill>
                  <a:srgbClr val="002060"/>
                </a:solidFill>
                <a:cs typeface="Arial" panose="020B0604020202020204" pitchFamily="34" charset="0"/>
              </a:rPr>
              <a:t>grants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</a:rPr>
              <a:t>) : </a:t>
            </a:r>
          </a:p>
          <a:p>
            <a:pPr marL="0" indent="0" algn="just">
              <a:buNone/>
            </a:pPr>
            <a:r>
              <a:rPr lang="fr-FR" dirty="0">
                <a:cs typeface="Arial" panose="020B0604020202020204" pitchFamily="34" charset="0"/>
              </a:rPr>
              <a:t>Soutien financier aux entités actives dans le champ du programme et d’intérêt européen, afin de garantir leur existence et leur indépendance, et mettre en œuvre le plan de travail annuel.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</a:rPr>
              <a:t>3: La passation de marchés (</a:t>
            </a:r>
            <a:r>
              <a:rPr lang="fr-FR" b="1" i="1" dirty="0" err="1">
                <a:solidFill>
                  <a:srgbClr val="002060"/>
                </a:solidFill>
                <a:cs typeface="Arial" panose="020B0604020202020204" pitchFamily="34" charset="0"/>
              </a:rPr>
              <a:t>procurement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</a:rPr>
              <a:t>) : </a:t>
            </a:r>
          </a:p>
          <a:p>
            <a:pPr marL="0" indent="0" algn="just">
              <a:buNone/>
            </a:pPr>
            <a:r>
              <a:rPr lang="fr-FR" dirty="0">
                <a:cs typeface="Arial" panose="020B0604020202020204" pitchFamily="34" charset="0"/>
              </a:rPr>
              <a:t>Acquisition d'un service par la Commission auprès d'un opérateur économique sélectionné à l'issue d'une procédure d'appel d'offres.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</a:rPr>
              <a:t>4: Les prix (</a:t>
            </a:r>
            <a:r>
              <a:rPr lang="fr-FR" b="1" i="1" dirty="0" err="1">
                <a:solidFill>
                  <a:srgbClr val="002060"/>
                </a:solidFill>
                <a:cs typeface="Arial" panose="020B0604020202020204" pitchFamily="34" charset="0"/>
              </a:rPr>
              <a:t>prizes</a:t>
            </a:r>
            <a:r>
              <a:rPr lang="fr-FR" b="1" dirty="0">
                <a:solidFill>
                  <a:srgbClr val="002060"/>
                </a:solidFill>
                <a:cs typeface="Arial" panose="020B0604020202020204" pitchFamily="34" charset="0"/>
              </a:rPr>
              <a:t>) : </a:t>
            </a:r>
          </a:p>
          <a:p>
            <a:pPr marL="0" indent="0" algn="just">
              <a:buNone/>
            </a:pPr>
            <a:r>
              <a:rPr lang="fr-FR" dirty="0">
                <a:cs typeface="Arial" panose="020B0604020202020204" pitchFamily="34" charset="0"/>
              </a:rPr>
              <a:t>Contributions financières données par la Commission en guise de récompense à la suite d'un concours. Ils favorisent la réalisation des objectifs politiques de l'Union.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EA212F98-0F84-9310-0BCB-3B1EAA2BC180}"/>
              </a:ext>
            </a:extLst>
          </p:cNvPr>
          <p:cNvSpPr txBox="1"/>
          <p:nvPr/>
        </p:nvSpPr>
        <p:spPr>
          <a:xfrm>
            <a:off x="6586549" y="118563"/>
            <a:ext cx="6836927" cy="1322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Tx/>
              <a:defRPr sz="4300" b="1" cap="small">
                <a:solidFill>
                  <a:srgbClr val="002060"/>
                </a:solidFill>
              </a:defRPr>
            </a:pPr>
            <a:r>
              <a:rPr lang="en-US" sz="32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TYPES DE FINANCEMENTS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04B39A5E-C2A4-23A5-94A0-D25A2E5916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418" r="751"/>
          <a:stretch/>
        </p:blipFill>
        <p:spPr>
          <a:xfrm>
            <a:off x="-26377" y="-52706"/>
            <a:ext cx="6469490" cy="1989082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xmlns="" id="{1E26F12F-D7E7-D4CE-1CC0-5DE0778785D8}"/>
              </a:ext>
            </a:extLst>
          </p:cNvPr>
          <p:cNvCxnSpPr/>
          <p:nvPr/>
        </p:nvCxnSpPr>
        <p:spPr>
          <a:xfrm>
            <a:off x="-950259" y="2294965"/>
            <a:ext cx="15957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xmlns="" id="{2C4F3296-58D8-B28C-595E-D004E12F92CA}"/>
              </a:ext>
            </a:extLst>
          </p:cNvPr>
          <p:cNvCxnSpPr/>
          <p:nvPr/>
        </p:nvCxnSpPr>
        <p:spPr>
          <a:xfrm>
            <a:off x="-950259" y="3330389"/>
            <a:ext cx="15957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xmlns="" id="{5D594FB6-2C34-9F4D-0C91-BA889D61BA42}"/>
              </a:ext>
            </a:extLst>
          </p:cNvPr>
          <p:cNvCxnSpPr/>
          <p:nvPr/>
        </p:nvCxnSpPr>
        <p:spPr>
          <a:xfrm>
            <a:off x="-941294" y="4580965"/>
            <a:ext cx="15957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xmlns="" id="{9AE02F64-67CC-47E6-F867-6F0D4D97A1B8}"/>
              </a:ext>
            </a:extLst>
          </p:cNvPr>
          <p:cNvCxnSpPr/>
          <p:nvPr/>
        </p:nvCxnSpPr>
        <p:spPr>
          <a:xfrm>
            <a:off x="-941294" y="5871883"/>
            <a:ext cx="15957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938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5B83B13-844C-1844-88AA-2F6A46E1E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4305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fr-FR" sz="2400" b="1" i="1" dirty="0" err="1">
                <a:cs typeface="Arial" panose="020B0604020202020204" pitchFamily="34" charset="0"/>
              </a:rPr>
              <a:t>Cascading</a:t>
            </a:r>
            <a:r>
              <a:rPr lang="fr-FR" sz="2400" b="1" i="1" dirty="0">
                <a:cs typeface="Arial" panose="020B0604020202020204" pitchFamily="34" charset="0"/>
              </a:rPr>
              <a:t> </a:t>
            </a:r>
            <a:r>
              <a:rPr lang="fr-FR" sz="2400" b="1" i="1" dirty="0" err="1">
                <a:cs typeface="Arial" panose="020B0604020202020204" pitchFamily="34" charset="0"/>
              </a:rPr>
              <a:t>grants</a:t>
            </a:r>
            <a:r>
              <a:rPr lang="fr-FR" sz="2400" b="1" i="1" dirty="0">
                <a:cs typeface="Arial" panose="020B0604020202020204" pitchFamily="34" charset="0"/>
              </a:rPr>
              <a:t> </a:t>
            </a:r>
            <a:r>
              <a:rPr lang="fr-FR" sz="2400" dirty="0">
                <a:cs typeface="Arial" panose="020B0604020202020204" pitchFamily="34" charset="0"/>
              </a:rPr>
              <a:t>: type </a:t>
            </a:r>
            <a:r>
              <a:rPr lang="fr-FR" sz="2400" i="1" dirty="0">
                <a:cs typeface="Arial" panose="020B0604020202020204" pitchFamily="34" charset="0"/>
              </a:rPr>
              <a:t>d’action </a:t>
            </a:r>
            <a:r>
              <a:rPr lang="fr-FR" sz="2400" i="1" dirty="0" err="1">
                <a:cs typeface="Arial" panose="020B0604020202020204" pitchFamily="34" charset="0"/>
              </a:rPr>
              <a:t>grants</a:t>
            </a:r>
            <a:r>
              <a:rPr lang="fr-FR" sz="2400" i="1" dirty="0">
                <a:cs typeface="Arial" panose="020B0604020202020204" pitchFamily="34" charset="0"/>
              </a:rPr>
              <a:t> </a:t>
            </a:r>
            <a:r>
              <a:rPr lang="fr-FR" sz="2400" dirty="0">
                <a:cs typeface="Arial" panose="020B0604020202020204" pitchFamily="34" charset="0"/>
              </a:rPr>
              <a:t>octroyés à des intermédiaires habilités qui redistribuent les fonds du programme à de plus petites organisations.</a:t>
            </a:r>
          </a:p>
          <a:p>
            <a:pPr marL="0" indent="0" algn="just">
              <a:buNone/>
            </a:pPr>
            <a:r>
              <a:rPr lang="fr-FR" sz="2400" dirty="0">
                <a:cs typeface="Arial" panose="020B0604020202020204" pitchFamily="34" charset="0"/>
              </a:rPr>
              <a:t>Les intermédiaires  ont deux rôles : </a:t>
            </a:r>
          </a:p>
          <a:p>
            <a:pPr algn="just"/>
            <a:r>
              <a:rPr lang="fr-FR" sz="2400" dirty="0">
                <a:cs typeface="Arial" panose="020B0604020202020204" pitchFamily="34" charset="0"/>
              </a:rPr>
              <a:t>redistribuer les fonds,</a:t>
            </a:r>
          </a:p>
          <a:p>
            <a:pPr algn="just"/>
            <a:r>
              <a:rPr lang="fr-FR" sz="2400" dirty="0">
                <a:cs typeface="Arial" panose="020B0604020202020204" pitchFamily="34" charset="0"/>
              </a:rPr>
              <a:t>renforcer les capacités des organisations  locales.</a:t>
            </a:r>
          </a:p>
          <a:p>
            <a:pPr marL="0" indent="0" algn="just">
              <a:buNone/>
            </a:pPr>
            <a:endParaRPr lang="fr-FR" sz="2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2400" dirty="0">
                <a:cs typeface="Arial" panose="020B0604020202020204" pitchFamily="34" charset="0"/>
              </a:rPr>
              <a:t>Ils seront désignés au terme d’une campagne de candidature qui sera lancée cet automne.</a:t>
            </a: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9C08F2E8-15ED-A424-28B2-E8BFC2E24ABC}"/>
              </a:ext>
            </a:extLst>
          </p:cNvPr>
          <p:cNvSpPr txBox="1"/>
          <p:nvPr/>
        </p:nvSpPr>
        <p:spPr>
          <a:xfrm>
            <a:off x="6586549" y="118563"/>
            <a:ext cx="6836927" cy="1322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Tx/>
              <a:defRPr sz="4300" b="1" cap="small">
                <a:solidFill>
                  <a:srgbClr val="002060"/>
                </a:solidFill>
              </a:defRPr>
            </a:pPr>
            <a:r>
              <a:rPr lang="en-US" sz="32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NOUVEAUTE CERV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5AD5A7D-9F05-1CAB-8F70-8A68E812F6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418" r="751"/>
          <a:stretch/>
        </p:blipFill>
        <p:spPr>
          <a:xfrm>
            <a:off x="-26377" y="-52706"/>
            <a:ext cx="6469490" cy="198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48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xmlns="" id="{64EF0835-19D2-4042-B0B1-2D2B498779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8886856"/>
              </p:ext>
            </p:extLst>
          </p:nvPr>
        </p:nvGraphicFramePr>
        <p:xfrm>
          <a:off x="538620" y="2206791"/>
          <a:ext cx="10815180" cy="3156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9494249-68AE-8B17-A71E-66D471DC6E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418" r="751"/>
          <a:stretch/>
        </p:blipFill>
        <p:spPr>
          <a:xfrm>
            <a:off x="-26377" y="-52706"/>
            <a:ext cx="6469490" cy="198908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FEDF1B78-D10E-639C-1A25-D73BA6B33A9C}"/>
              </a:ext>
            </a:extLst>
          </p:cNvPr>
          <p:cNvSpPr txBox="1"/>
          <p:nvPr/>
        </p:nvSpPr>
        <p:spPr>
          <a:xfrm>
            <a:off x="6645457" y="92158"/>
            <a:ext cx="6836927" cy="1322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Tx/>
              <a:defRPr sz="4300" b="1" cap="small">
                <a:solidFill>
                  <a:srgbClr val="002060"/>
                </a:solidFill>
              </a:defRPr>
            </a:pPr>
            <a:r>
              <a:rPr lang="en-US" sz="32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OBJECTIFS DE CHAQUE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Tx/>
              <a:defRPr sz="4300" b="1" cap="small">
                <a:solidFill>
                  <a:srgbClr val="002060"/>
                </a:solidFill>
              </a:defRPr>
            </a:pPr>
            <a:r>
              <a:rPr lang="en-US" sz="32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VOLET</a:t>
            </a:r>
          </a:p>
        </p:txBody>
      </p:sp>
    </p:spTree>
    <p:extLst>
      <p:ext uri="{BB962C8B-B14F-4D97-AF65-F5344CB8AC3E}">
        <p14:creationId xmlns:p14="http://schemas.microsoft.com/office/powerpoint/2010/main" val="315623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xmlns="" id="{353F4430-638C-B64B-A8F6-BF640F9E8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9" y="1689100"/>
            <a:ext cx="10305873" cy="484917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6B11E295-30A6-57ED-4A2E-5695F3479096}"/>
              </a:ext>
            </a:extLst>
          </p:cNvPr>
          <p:cNvSpPr txBox="1"/>
          <p:nvPr/>
        </p:nvSpPr>
        <p:spPr>
          <a:xfrm>
            <a:off x="6961094" y="62994"/>
            <a:ext cx="6096000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Tx/>
              <a:defRPr sz="4300" b="1" cap="small">
                <a:solidFill>
                  <a:srgbClr val="002060"/>
                </a:solidFill>
              </a:defRPr>
            </a:pPr>
            <a:r>
              <a:rPr lang="en-US" sz="32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PROCEDURE DE SOUMISSION D’UNE CANDIDATURE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1C5E368-0382-1871-A692-BB580CDBC4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418" r="751"/>
          <a:stretch/>
        </p:blipFill>
        <p:spPr>
          <a:xfrm>
            <a:off x="-26377" y="-52706"/>
            <a:ext cx="6469490" cy="198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295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742</Words>
  <Application>Microsoft Office PowerPoint</Application>
  <PresentationFormat>Grand écran</PresentationFormat>
  <Paragraphs>107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Baloo</vt:lpstr>
      <vt:lpstr>Calibri</vt:lpstr>
      <vt:lpstr>Calibri Light</vt:lpstr>
      <vt:lpstr>Thème Office</vt:lpstr>
      <vt:lpstr>Programme  « Citoyens, Égalité, Droits et valeurs » 2021-2027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Scv Europe-SSI LIGUE PARIS</dc:creator>
  <cp:lastModifiedBy>Travail</cp:lastModifiedBy>
  <cp:revision>33</cp:revision>
  <dcterms:created xsi:type="dcterms:W3CDTF">2022-03-28T11:51:26Z</dcterms:created>
  <dcterms:modified xsi:type="dcterms:W3CDTF">2022-07-05T09:53:45Z</dcterms:modified>
</cp:coreProperties>
</file>