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354" r:id="rId2"/>
    <p:sldId id="317" r:id="rId3"/>
    <p:sldId id="316" r:id="rId4"/>
    <p:sldId id="260" r:id="rId5"/>
    <p:sldId id="265" r:id="rId6"/>
    <p:sldId id="266" r:id="rId7"/>
    <p:sldId id="268" r:id="rId8"/>
    <p:sldId id="256" r:id="rId9"/>
    <p:sldId id="346" r:id="rId10"/>
    <p:sldId id="274" r:id="rId11"/>
    <p:sldId id="275" r:id="rId12"/>
    <p:sldId id="276" r:id="rId13"/>
    <p:sldId id="277" r:id="rId14"/>
    <p:sldId id="294" r:id="rId15"/>
    <p:sldId id="278" r:id="rId16"/>
    <p:sldId id="347" r:id="rId17"/>
    <p:sldId id="348" r:id="rId18"/>
    <p:sldId id="349" r:id="rId19"/>
    <p:sldId id="350" r:id="rId20"/>
    <p:sldId id="290" r:id="rId21"/>
    <p:sldId id="303" r:id="rId22"/>
    <p:sldId id="304" r:id="rId23"/>
    <p:sldId id="343" r:id="rId24"/>
    <p:sldId id="291" r:id="rId25"/>
    <p:sldId id="305" r:id="rId26"/>
    <p:sldId id="306" r:id="rId27"/>
    <p:sldId id="328" r:id="rId28"/>
    <p:sldId id="307" r:id="rId29"/>
    <p:sldId id="308" r:id="rId30"/>
    <p:sldId id="337" r:id="rId31"/>
    <p:sldId id="338" r:id="rId32"/>
    <p:sldId id="339" r:id="rId33"/>
    <p:sldId id="318" r:id="rId34"/>
    <p:sldId id="340" r:id="rId35"/>
    <p:sldId id="341" r:id="rId36"/>
    <p:sldId id="323" r:id="rId37"/>
    <p:sldId id="322" r:id="rId38"/>
    <p:sldId id="315" r:id="rId39"/>
    <p:sldId id="324" r:id="rId40"/>
    <p:sldId id="319" r:id="rId41"/>
    <p:sldId id="327" r:id="rId42"/>
    <p:sldId id="325" r:id="rId43"/>
    <p:sldId id="326" r:id="rId44"/>
    <p:sldId id="332" r:id="rId45"/>
    <p:sldId id="333" r:id="rId46"/>
    <p:sldId id="320" r:id="rId47"/>
    <p:sldId id="329" r:id="rId48"/>
    <p:sldId id="331" r:id="rId49"/>
    <p:sldId id="313" r:id="rId50"/>
    <p:sldId id="342" r:id="rId51"/>
    <p:sldId id="292" r:id="rId52"/>
    <p:sldId id="269" r:id="rId53"/>
    <p:sldId id="344" r:id="rId54"/>
    <p:sldId id="259" r:id="rId55"/>
    <p:sldId id="345" r:id="rId56"/>
    <p:sldId id="283" r:id="rId57"/>
    <p:sldId id="284" r:id="rId58"/>
    <p:sldId id="285" r:id="rId59"/>
    <p:sldId id="286" r:id="rId60"/>
    <p:sldId id="289" r:id="rId61"/>
    <p:sldId id="369" r:id="rId62"/>
    <p:sldId id="357" r:id="rId63"/>
    <p:sldId id="358" r:id="rId64"/>
    <p:sldId id="359" r:id="rId65"/>
    <p:sldId id="361" r:id="rId66"/>
    <p:sldId id="362" r:id="rId67"/>
    <p:sldId id="287" r:id="rId68"/>
    <p:sldId id="297" r:id="rId69"/>
    <p:sldId id="363" r:id="rId70"/>
    <p:sldId id="364" r:id="rId71"/>
    <p:sldId id="365" r:id="rId72"/>
    <p:sldId id="367" r:id="rId73"/>
    <p:sldId id="368" r:id="rId74"/>
    <p:sldId id="288" r:id="rId75"/>
    <p:sldId id="353" r:id="rId76"/>
    <p:sldId id="356" r:id="rId7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26F1D-B70E-4886-A2F9-8DDAF9DCB72E}" type="datetimeFigureOut">
              <a:rPr lang="fr-FR" smtClean="0"/>
              <a:pPr/>
              <a:t>19/01/2017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B19EB-DB2B-4545-B7ED-48F16C6DB4E5}" type="slidenum">
              <a:rPr lang="fr-FR" smtClean="0"/>
              <a:pPr/>
              <a:t>‹N°›</a:t>
            </a:fld>
            <a:endParaRPr lang="fr-FR"/>
          </a:p>
        </p:txBody>
      </p:sp>
    </p:spTree>
    <p:extLst>
      <p:ext uri="{BB962C8B-B14F-4D97-AF65-F5344CB8AC3E}">
        <p14:creationId xmlns:p14="http://schemas.microsoft.com/office/powerpoint/2010/main" xmlns="" val="243659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dirty="0" smtClean="0">
                <a:solidFill>
                  <a:srgbClr val="002060"/>
                </a:solidFill>
              </a:rPr>
              <a:t>un budget de </a:t>
            </a:r>
            <a:r>
              <a:rPr lang="fr-FR" altLang="fr-FR" b="1" dirty="0" smtClean="0">
                <a:solidFill>
                  <a:srgbClr val="002060"/>
                </a:solidFill>
              </a:rPr>
              <a:t>140 millions d’euros – part gérée par le Conseil Régional Rhône-Alpes </a:t>
            </a:r>
          </a:p>
          <a:p>
            <a:pPr>
              <a:buNone/>
            </a:pPr>
            <a:endParaRPr lang="fr-FR" altLang="fr-FR" b="1" dirty="0" smtClean="0">
              <a:solidFill>
                <a:srgbClr val="002060"/>
              </a:solidFill>
            </a:endParaRPr>
          </a:p>
          <a:p>
            <a:r>
              <a:rPr lang="fr-FR" altLang="fr-FR" b="1" dirty="0" smtClean="0">
                <a:solidFill>
                  <a:srgbClr val="002060"/>
                </a:solidFill>
              </a:rPr>
              <a:t>Destiné notamment aux organismes de formation, et associations d’insertion</a:t>
            </a:r>
          </a:p>
          <a:p>
            <a:r>
              <a:rPr lang="fr-FR" altLang="fr-FR" b="1" dirty="0" smtClean="0">
                <a:solidFill>
                  <a:srgbClr val="002060"/>
                </a:solidFill>
              </a:rPr>
              <a:t>Articulation avec les politiques régionales déjà existantes</a:t>
            </a:r>
          </a:p>
          <a:p>
            <a:pPr>
              <a:buNone/>
            </a:pPr>
            <a:endParaRPr lang="fr-FR" altLang="fr-FR" u="sng" dirty="0" smtClean="0">
              <a:solidFill>
                <a:srgbClr val="002060"/>
              </a:solidFill>
            </a:endParaRPr>
          </a:p>
          <a:p>
            <a:pPr>
              <a:buNone/>
            </a:pPr>
            <a:r>
              <a:rPr lang="fr-FR" altLang="fr-FR" i="1" dirty="0" smtClean="0">
                <a:solidFill>
                  <a:srgbClr val="002060"/>
                </a:solidFill>
              </a:rPr>
              <a:t>Objectif d’augmentation : </a:t>
            </a:r>
          </a:p>
          <a:p>
            <a:r>
              <a:rPr lang="fr-FR" altLang="fr-FR" dirty="0" smtClean="0">
                <a:solidFill>
                  <a:srgbClr val="002060"/>
                </a:solidFill>
              </a:rPr>
              <a:t>Du taux d’emploi global,</a:t>
            </a:r>
          </a:p>
          <a:p>
            <a:r>
              <a:rPr lang="fr-FR" altLang="fr-FR" dirty="0" smtClean="0">
                <a:solidFill>
                  <a:srgbClr val="002060"/>
                </a:solidFill>
              </a:rPr>
              <a:t>Du taux d’emploi des femmes et du taux d’emploi des seniors (55-64 ans). </a:t>
            </a:r>
            <a:r>
              <a:rPr lang="fr-FR" altLang="fr-FR" b="1" dirty="0" smtClean="0">
                <a:solidFill>
                  <a:srgbClr val="002060"/>
                </a:solidFill>
              </a:rPr>
              <a:t>A ce titre, il cofinance les politiques nationales, régionales et locales en matière d’emploi, de formation et d’insertion professionnelle.</a:t>
            </a:r>
          </a:p>
          <a:p>
            <a:endParaRPr lang="fr-FR" dirty="0"/>
          </a:p>
        </p:txBody>
      </p:sp>
      <p:sp>
        <p:nvSpPr>
          <p:cNvPr id="4" name="Espace réservé du numéro de diapositive 3"/>
          <p:cNvSpPr>
            <a:spLocks noGrp="1"/>
          </p:cNvSpPr>
          <p:nvPr>
            <p:ph type="sldNum" sz="quarter" idx="10"/>
          </p:nvPr>
        </p:nvSpPr>
        <p:spPr/>
        <p:txBody>
          <a:bodyPr/>
          <a:lstStyle/>
          <a:p>
            <a:fld id="{693B19EB-DB2B-4545-B7ED-48F16C6DB4E5}" type="slidenum">
              <a:rPr lang="fr-FR" smtClean="0"/>
              <a:pPr/>
              <a:t>23</a:t>
            </a:fld>
            <a:endParaRPr lang="fr-FR"/>
          </a:p>
        </p:txBody>
      </p:sp>
    </p:spTree>
    <p:extLst>
      <p:ext uri="{BB962C8B-B14F-4D97-AF65-F5344CB8AC3E}">
        <p14:creationId xmlns:p14="http://schemas.microsoft.com/office/powerpoint/2010/main" xmlns="" val="329565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xfrm>
            <a:off x="1144588" y="695325"/>
            <a:ext cx="4559300" cy="3419475"/>
          </a:xfrm>
          <a:solidFill>
            <a:srgbClr val="FFFFFF"/>
          </a:solidFill>
          <a:ln>
            <a:solidFill>
              <a:srgbClr val="000000"/>
            </a:solidFill>
            <a:miter lim="800000"/>
          </a:ln>
        </p:spPr>
      </p:sp>
      <p:sp>
        <p:nvSpPr>
          <p:cNvPr id="44035" name="Rectangle 2"/>
          <p:cNvSpPr>
            <a:spLocks noGrp="1" noChangeArrowheads="1"/>
          </p:cNvSpPr>
          <p:nvPr>
            <p:ph type="body" idx="1"/>
          </p:nvPr>
        </p:nvSpPr>
        <p:spPr>
          <a:xfrm>
            <a:off x="1061212" y="4350031"/>
            <a:ext cx="4740179" cy="3513213"/>
          </a:xfrm>
          <a:noFill/>
          <a:ln/>
        </p:spPr>
        <p:txBody>
          <a:bodyPr wrap="none" anchor="ctr"/>
          <a:lstStyle/>
          <a:p>
            <a:r>
              <a:rPr lang="fr-FR" smtClean="0">
                <a:latin typeface="Times New Roman" pitchFamily="18" charset="0"/>
              </a:rPr>
              <a:t>EJ</a:t>
            </a:r>
          </a:p>
          <a:p>
            <a:endParaRPr lang="fr-FR" smtClean="0">
              <a:latin typeface="Times New Roman" pitchFamily="18" charset="0"/>
            </a:endParaRPr>
          </a:p>
          <a:p>
            <a:r>
              <a:rPr lang="fr-FR" smtClean="0">
                <a:latin typeface="Times New Roman" pitchFamily="18" charset="0"/>
              </a:rPr>
              <a:t>Dans PPP : place des jeunes, des femmes…</a:t>
            </a:r>
          </a:p>
          <a:p>
            <a:endParaRPr lang="fr-FR" smtClean="0">
              <a:latin typeface="Times New Roman" pitchFamily="18" charset="0"/>
            </a:endParaRPr>
          </a:p>
          <a:p>
            <a:endParaRPr lang="fr-FR" smtClean="0">
              <a:latin typeface="Times New Roman" pitchFamily="18" charset="0"/>
            </a:endParaRPr>
          </a:p>
          <a:p>
            <a:endParaRPr lang="fr-FR" smtClean="0">
              <a:latin typeface="Times New Roman" pitchFamily="18" charset="0"/>
            </a:endParaRPr>
          </a:p>
          <a:p>
            <a:endParaRPr lang="fr-FR" smtClean="0">
              <a:latin typeface="Times New Roman" pitchFamily="18" charset="0"/>
            </a:endParaRPr>
          </a:p>
          <a:p>
            <a:endParaRPr lang="fr-FR" smtClean="0">
              <a:latin typeface="Times New Roman" pitchFamily="18" charset="0"/>
            </a:endParaRPr>
          </a:p>
          <a:p>
            <a:endParaRPr lang="fr-FR" smtClean="0">
              <a:latin typeface="Times New Roman" pitchFamily="18" charset="0"/>
            </a:endParaRPr>
          </a:p>
          <a:p>
            <a:endParaRPr lang="fr-FR" smtClean="0">
              <a:latin typeface="Times New Roman" pitchFamily="18" charset="0"/>
            </a:endParaRPr>
          </a:p>
          <a:p>
            <a:endParaRPr lang="fr-FR" smtClean="0">
              <a:latin typeface="Times New Roman" pitchFamily="18" charset="0"/>
            </a:endParaRPr>
          </a:p>
          <a:p>
            <a:endParaRPr lang="fr-FR" smtClean="0">
              <a:latin typeface="Times New Roman" pitchFamily="18" charset="0"/>
            </a:endParaRPr>
          </a:p>
          <a:p>
            <a:endParaRPr lang="fr-FR" smtClean="0">
              <a:latin typeface="Times New Roman" pitchFamily="18" charset="0"/>
            </a:endParaRPr>
          </a:p>
          <a:p>
            <a:endParaRPr lang="fr-FR" smtClean="0">
              <a:latin typeface="Times New Roman" pitchFamily="18" charset="0"/>
            </a:endParaRPr>
          </a:p>
          <a:p>
            <a:endParaRPr lang="fr-FR" smtClean="0">
              <a:latin typeface="Times New Roman" pitchFamily="18" charset="0"/>
            </a:endParaRPr>
          </a:p>
          <a:p>
            <a:endParaRPr lang="fr-FR" smtClean="0">
              <a:latin typeface="Times New Roman" pitchFamily="18" charset="0"/>
            </a:endParaRPr>
          </a:p>
        </p:txBody>
      </p:sp>
      <p:sp>
        <p:nvSpPr>
          <p:cNvPr id="44036" name="Text Box 3"/>
          <p:cNvSpPr txBox="1">
            <a:spLocks noChangeArrowheads="1"/>
          </p:cNvSpPr>
          <p:nvPr/>
        </p:nvSpPr>
        <p:spPr bwMode="auto">
          <a:xfrm>
            <a:off x="3881397" y="8687297"/>
            <a:ext cx="2959736" cy="448193"/>
          </a:xfrm>
          <a:prstGeom prst="rect">
            <a:avLst/>
          </a:prstGeom>
          <a:noFill/>
          <a:ln w="9525">
            <a:noFill/>
            <a:round/>
            <a:headEnd/>
            <a:tailEnd/>
          </a:ln>
        </p:spPr>
        <p:txBody>
          <a:bodyPr lIns="0" tIns="0" rIns="0" bIns="0" anchor="b"/>
          <a:lstStyle/>
          <a:p>
            <a:pPr algn="r" eaLnBrk="1" hangingPunct="1">
              <a:lnSpc>
                <a:spcPct val="86000"/>
              </a:lnSpc>
              <a:buClrTx/>
              <a:tabLst>
                <a:tab pos="0" algn="l"/>
                <a:tab pos="430520" algn="l"/>
                <a:tab pos="864102" algn="l"/>
                <a:tab pos="1297686" algn="l"/>
                <a:tab pos="1731269" algn="l"/>
                <a:tab pos="2164852" algn="l"/>
                <a:tab pos="2598435" algn="l"/>
                <a:tab pos="3030486" algn="l"/>
                <a:tab pos="3464070" algn="l"/>
                <a:tab pos="3897653" algn="l"/>
                <a:tab pos="4332768" algn="l"/>
                <a:tab pos="4766352" algn="l"/>
                <a:tab pos="5199935" algn="l"/>
                <a:tab pos="5633518" algn="l"/>
                <a:tab pos="6065570" algn="l"/>
                <a:tab pos="6499152" algn="l"/>
                <a:tab pos="6932736" algn="l"/>
                <a:tab pos="7366319" algn="l"/>
                <a:tab pos="7799902" algn="l"/>
                <a:tab pos="8235018" algn="l"/>
                <a:tab pos="8668601" algn="l"/>
              </a:tabLst>
            </a:pPr>
            <a:fld id="{0ED9EF2E-5BBD-45C9-9BCC-11376697B9AE}" type="slidenum">
              <a:rPr lang="fr-FR" sz="1300">
                <a:solidFill>
                  <a:srgbClr val="000000"/>
                </a:solidFill>
              </a:rPr>
              <a:pPr algn="r" eaLnBrk="1" hangingPunct="1">
                <a:lnSpc>
                  <a:spcPct val="86000"/>
                </a:lnSpc>
                <a:buClrTx/>
                <a:tabLst>
                  <a:tab pos="0" algn="l"/>
                  <a:tab pos="430520" algn="l"/>
                  <a:tab pos="864102" algn="l"/>
                  <a:tab pos="1297686" algn="l"/>
                  <a:tab pos="1731269" algn="l"/>
                  <a:tab pos="2164852" algn="l"/>
                  <a:tab pos="2598435" algn="l"/>
                  <a:tab pos="3030486" algn="l"/>
                  <a:tab pos="3464070" algn="l"/>
                  <a:tab pos="3897653" algn="l"/>
                  <a:tab pos="4332768" algn="l"/>
                  <a:tab pos="4766352" algn="l"/>
                  <a:tab pos="5199935" algn="l"/>
                  <a:tab pos="5633518" algn="l"/>
                  <a:tab pos="6065570" algn="l"/>
                  <a:tab pos="6499152" algn="l"/>
                  <a:tab pos="6932736" algn="l"/>
                  <a:tab pos="7366319" algn="l"/>
                  <a:tab pos="7799902" algn="l"/>
                  <a:tab pos="8235018" algn="l"/>
                  <a:tab pos="8668601" algn="l"/>
                </a:tabLst>
              </a:pPr>
              <a:t>52</a:t>
            </a:fld>
            <a:endParaRPr lang="fr-FR" sz="1300" dirty="0">
              <a:solidFill>
                <a:srgbClr val="000000"/>
              </a:solidFill>
            </a:endParaRPr>
          </a:p>
        </p:txBody>
      </p:sp>
    </p:spTree>
    <p:extLst>
      <p:ext uri="{BB962C8B-B14F-4D97-AF65-F5344CB8AC3E}">
        <p14:creationId xmlns:p14="http://schemas.microsoft.com/office/powerpoint/2010/main" xmlns="" val="81931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A309A6D-C09C-4548-B29A-6CF363A7E532}" type="datetimeFigureOut">
              <a:rPr lang="fr-FR" smtClean="0"/>
              <a:pPr/>
              <a:t>19/01/2017</a:t>
            </a:fld>
            <a:endParaRPr lang="fr-BE"/>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BE"/>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AA309A6D-C09C-4548-B29A-6CF363A7E532}" type="datetimeFigureOut">
              <a:rPr lang="fr-FR" smtClean="0"/>
              <a:pPr/>
              <a:t>19/01/2017</a:t>
            </a:fld>
            <a:endParaRPr lang="fr-BE"/>
          </a:p>
        </p:txBody>
      </p:sp>
      <p:sp>
        <p:nvSpPr>
          <p:cNvPr id="9" name="Espace réservé du numéro de diapositive 8"/>
          <p:cNvSpPr>
            <a:spLocks noGrp="1"/>
          </p:cNvSpPr>
          <p:nvPr>
            <p:ph type="sldNum" sz="quarter" idx="15"/>
          </p:nvPr>
        </p:nvSpPr>
        <p:spPr/>
        <p:txBody>
          <a:bodyPr rtlCol="0"/>
          <a:lstStyle/>
          <a:p>
            <a:fld id="{CF4668DC-857F-487D-BFFA-8C0CA5037977}" type="slidenum">
              <a:rPr lang="fr-BE" smtClean="0"/>
              <a:pPr/>
              <a:t>‹N°›</a:t>
            </a:fld>
            <a:endParaRPr lang="fr-BE"/>
          </a:p>
        </p:txBody>
      </p:sp>
      <p:sp>
        <p:nvSpPr>
          <p:cNvPr id="10" name="Espace réservé du pied de page 9"/>
          <p:cNvSpPr>
            <a:spLocks noGrp="1"/>
          </p:cNvSpPr>
          <p:nvPr>
            <p:ph type="ftr" sz="quarter" idx="16"/>
          </p:nvPr>
        </p:nvSpPr>
        <p:spPr/>
        <p:txBody>
          <a:bodyPr rtlCol="0"/>
          <a:lstStyle/>
          <a:p>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A309A6D-C09C-4548-B29A-6CF363A7E532}" type="datetimeFigureOut">
              <a:rPr lang="fr-FR" smtClean="0"/>
              <a:pPr/>
              <a:t>19/01/2017</a:t>
            </a:fld>
            <a:endParaRPr lang="fr-BE"/>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BE"/>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AA309A6D-C09C-4548-B29A-6CF363A7E532}" type="datetimeFigureOut">
              <a:rPr lang="fr-FR" smtClean="0"/>
              <a:pPr/>
              <a:t>19/01/2017</a:t>
            </a:fld>
            <a:endParaRPr lang="fr-BE"/>
          </a:p>
        </p:txBody>
      </p:sp>
      <p:sp>
        <p:nvSpPr>
          <p:cNvPr id="7" name="Espace réservé du numéro de diapositive 6"/>
          <p:cNvSpPr>
            <a:spLocks noGrp="1"/>
          </p:cNvSpPr>
          <p:nvPr>
            <p:ph type="sldNum" sz="quarter" idx="11"/>
          </p:nvPr>
        </p:nvSpPr>
        <p:spPr/>
        <p:txBody>
          <a:bodyPr rtlCol="0"/>
          <a:lstStyle/>
          <a:p>
            <a:fld id="{CF4668DC-857F-487D-BFFA-8C0CA5037977}" type="slidenum">
              <a:rPr lang="fr-BE" smtClean="0"/>
              <a:pPr/>
              <a:t>‹N°›</a:t>
            </a:fld>
            <a:endParaRPr lang="fr-BE"/>
          </a:p>
        </p:txBody>
      </p:sp>
      <p:sp>
        <p:nvSpPr>
          <p:cNvPr id="8" name="Espace réservé du pied de page 7"/>
          <p:cNvSpPr>
            <a:spLocks noGrp="1"/>
          </p:cNvSpPr>
          <p:nvPr>
            <p:ph type="ftr" sz="quarter" idx="12"/>
          </p:nvPr>
        </p:nvSpPr>
        <p:spPr/>
        <p:txBody>
          <a:bodyPr rtlCol="0"/>
          <a:lstStyle/>
          <a:p>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19/01/2017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AA309A6D-C09C-4548-B29A-6CF363A7E532}" type="datetimeFigureOut">
              <a:rPr lang="fr-FR" smtClean="0"/>
              <a:pPr/>
              <a:t>19/01/2017</a:t>
            </a:fld>
            <a:endParaRPr lang="fr-BE"/>
          </a:p>
        </p:txBody>
      </p:sp>
      <p:sp>
        <p:nvSpPr>
          <p:cNvPr id="22" name="Espace réservé du numéro de diapositive 21"/>
          <p:cNvSpPr>
            <a:spLocks noGrp="1"/>
          </p:cNvSpPr>
          <p:nvPr>
            <p:ph type="sldNum" sz="quarter" idx="15"/>
          </p:nvPr>
        </p:nvSpPr>
        <p:spPr/>
        <p:txBody>
          <a:bodyPr rtlCol="0"/>
          <a:lstStyle/>
          <a:p>
            <a:fld id="{CF4668DC-857F-487D-BFFA-8C0CA5037977}" type="slidenum">
              <a:rPr lang="fr-BE" smtClean="0"/>
              <a:pPr/>
              <a:t>‹N°›</a:t>
            </a:fld>
            <a:endParaRPr lang="fr-BE"/>
          </a:p>
        </p:txBody>
      </p:sp>
      <p:sp>
        <p:nvSpPr>
          <p:cNvPr id="23" name="Espace réservé du pied de page 22"/>
          <p:cNvSpPr>
            <a:spLocks noGrp="1"/>
          </p:cNvSpPr>
          <p:nvPr>
            <p:ph type="ftr" sz="quarter" idx="16"/>
          </p:nvPr>
        </p:nvSpPr>
        <p:spPr/>
        <p:txBody>
          <a:bodyPr rtlCol="0"/>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A309A6D-C09C-4548-B29A-6CF363A7E532}" type="datetimeFigureOut">
              <a:rPr lang="fr-FR" smtClean="0"/>
              <a:pPr/>
              <a:t>19/01/2017</a:t>
            </a:fld>
            <a:endParaRPr lang="fr-BE"/>
          </a:p>
        </p:txBody>
      </p:sp>
      <p:sp>
        <p:nvSpPr>
          <p:cNvPr id="18" name="Espace réservé du numéro de diapositive 17"/>
          <p:cNvSpPr>
            <a:spLocks noGrp="1"/>
          </p:cNvSpPr>
          <p:nvPr>
            <p:ph type="sldNum" sz="quarter" idx="11"/>
          </p:nvPr>
        </p:nvSpPr>
        <p:spPr/>
        <p:txBody>
          <a:bodyPr rtlCol="0"/>
          <a:lstStyle/>
          <a:p>
            <a:fld id="{CF4668DC-857F-487D-BFFA-8C0CA5037977}" type="slidenum">
              <a:rPr lang="fr-BE" smtClean="0"/>
              <a:pPr/>
              <a:t>‹N°›</a:t>
            </a:fld>
            <a:endParaRPr lang="fr-BE"/>
          </a:p>
        </p:txBody>
      </p:sp>
      <p:sp>
        <p:nvSpPr>
          <p:cNvPr id="21" name="Espace réservé du pied de page 20"/>
          <p:cNvSpPr>
            <a:spLocks noGrp="1"/>
          </p:cNvSpPr>
          <p:nvPr>
            <p:ph type="ftr" sz="quarter" idx="12"/>
          </p:nvPr>
        </p:nvSpPr>
        <p:spPr/>
        <p:txBody>
          <a:bodyPr rtlCol="0"/>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309A6D-C09C-4548-B29A-6CF363A7E532}" type="datetimeFigureOut">
              <a:rPr lang="fr-FR" smtClean="0"/>
              <a:pPr/>
              <a:t>19/01/2017</a:t>
            </a:fld>
            <a:endParaRPr lang="fr-BE"/>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massif-central.eu/guideduporteur/les-fiches-thematiques/services-environnementaux-2/" TargetMode="External"/><Relationship Id="rId2" Type="http://schemas.openxmlformats.org/officeDocument/2006/relationships/hyperlink" Target="http://massif-central.eu/guideduporteur/les-fiches-thematiques/biodiversite-des-ecosystemes-caracteristiques-du-massif-central/" TargetMode="External"/><Relationship Id="rId1" Type="http://schemas.openxmlformats.org/officeDocument/2006/relationships/slideLayout" Target="../slideLayouts/slideLayout2.xml"/><Relationship Id="rId5" Type="http://schemas.openxmlformats.org/officeDocument/2006/relationships/hyperlink" Target="http://massif-central.eu/guideduporteur/les-fiches-thematiques/attractivite-du-territoire-et-actions-operationnelles-innovantes/" TargetMode="External"/><Relationship Id="rId4" Type="http://schemas.openxmlformats.org/officeDocument/2006/relationships/hyperlink" Target="http://massif-central.eu/guideduporteur/les-fiches-thematiques/tourisme-de-pleine-nature-et-itineranc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laure.boni@grenoble.fr" TargetMode="External"/><Relationship Id="rId2" Type="http://schemas.openxmlformats.org/officeDocument/2006/relationships/hyperlink" Target="mailto:europedirect.sudrhonealpes@gmail.com" TargetMode="External"/><Relationship Id="rId1" Type="http://schemas.openxmlformats.org/officeDocument/2006/relationships/slideLayout" Target="../slideLayouts/slideLayout2.xml"/><Relationship Id="rId4" Type="http://schemas.openxmlformats.org/officeDocument/2006/relationships/hyperlink" Target="mailto:europedirect@europe-rhonealpes.e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massif-central.eu/" TargetMode="External"/><Relationship Id="rId2" Type="http://schemas.openxmlformats.org/officeDocument/2006/relationships/hyperlink" Target="http://www.massif-central.eu/contact/carnets-de-contacts/gip-massif-central/" TargetMode="External"/><Relationship Id="rId1" Type="http://schemas.openxmlformats.org/officeDocument/2006/relationships/slideLayout" Target="../slideLayouts/slideLayout2.xml"/><Relationship Id="rId4" Type="http://schemas.openxmlformats.org/officeDocument/2006/relationships/hyperlink" Target="mailto:contact@gip-massif-central.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europe.regionpaca.fr/actualites/appels-en-cour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nterreg-alcotra.e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nterreg-francesuisse.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interreg-francesuisse.org/menu_haut/contacts/97148-3143,secretariat-conjoint-pour-les-porteurs-de-projets.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alpine-space.e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mdray@regionpaca.fr" TargetMode="External"/><Relationship Id="rId2" Type="http://schemas.openxmlformats.org/officeDocument/2006/relationships/hyperlink" Target="mailto:lbedouet@regionpaca.fr"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urbact.eu/urbact-en-france" TargetMode="External"/><Relationship Id="rId2" Type="http://schemas.openxmlformats.org/officeDocument/2006/relationships/hyperlink" Target="mailto:Urbact-France@cget.gouv.fr"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udiovisual.europarl.europa.eu/AssetDetail.aspx?g=b3e16c00-ae48-49cc-bccd-e2c2fa170bb6"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ec.europa.eu/social/main.jsp?catId=983&amp;langId=fr"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ec.europa.eu/research/participants/portal/desktop/en/opportunities/cosme/index.html"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www.cci.fr/web/organisation-du-reseau/annuaire" TargetMode="External"/><Relationship Id="rId7" Type="http://schemas.openxmlformats.org/officeDocument/2006/relationships/hyperlink" Target="http://ec.europa.eu/easme/contact_en.htm" TargetMode="External"/><Relationship Id="rId2" Type="http://schemas.openxmlformats.org/officeDocument/2006/relationships/hyperlink" Target="http://een.ec.europa.eu/about/branches?Country=FR" TargetMode="External"/><Relationship Id="rId1" Type="http://schemas.openxmlformats.org/officeDocument/2006/relationships/slideLayout" Target="../slideLayouts/slideLayout1.xml"/><Relationship Id="rId6" Type="http://schemas.openxmlformats.org/officeDocument/2006/relationships/hyperlink" Target="http://ec.europa.eu/growth/smes/cosme/index_en.htm" TargetMode="External"/><Relationship Id="rId5" Type="http://schemas.openxmlformats.org/officeDocument/2006/relationships/hyperlink" Target="http://www.dgcis.gouv.fr/politique-et-enjeux/programme-cosme" TargetMode="External"/><Relationship Id="rId4" Type="http://schemas.openxmlformats.org/officeDocument/2006/relationships/hyperlink" Target="http://www.dgcis.gouv.fr/nous-ecrire"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eacea.ec.europa.eu/europe-creative/financement_fr" TargetMode="External"/><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hyperlink" Target="http://eacea.ec.europa.eu/europe-creative/media_fr" TargetMode="External"/><Relationship Id="rId3" Type="http://schemas.openxmlformats.org/officeDocument/2006/relationships/image" Target="../media/image29.png"/><Relationship Id="rId7" Type="http://schemas.openxmlformats.org/officeDocument/2006/relationships/hyperlink" Target="http://eacea.ec.europa.eu/europe-creative_fr" TargetMode="External"/><Relationship Id="rId2" Type="http://schemas.openxmlformats.org/officeDocument/2006/relationships/hyperlink" Target="http://www.europedirectfrance.eu" TargetMode="External"/><Relationship Id="rId1" Type="http://schemas.openxmlformats.org/officeDocument/2006/relationships/slideLayout" Target="../slideLayouts/slideLayout1.xml"/><Relationship Id="rId6" Type="http://schemas.openxmlformats.org/officeDocument/2006/relationships/hyperlink" Target="mailto:info@mediafrance.eu" TargetMode="External"/><Relationship Id="rId5" Type="http://schemas.openxmlformats.org/officeDocument/2006/relationships/hyperlink" Target="http://www.europecreativefrance.eu/" TargetMode="External"/><Relationship Id="rId4" Type="http://schemas.openxmlformats.org/officeDocument/2006/relationships/hyperlink" Target="mailto:info@relais-culture-europe.org" TargetMode="External"/><Relationship Id="rId9" Type="http://schemas.openxmlformats.org/officeDocument/2006/relationships/hyperlink" Target="http://eacea.ec.europa.eu/europe-creative/culture_fr"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67744" y="2470742"/>
            <a:ext cx="6172200" cy="1894362"/>
          </a:xfrm>
        </p:spPr>
        <p:txBody>
          <a:bodyPr>
            <a:normAutofit fontScale="90000"/>
          </a:bodyPr>
          <a:lstStyle/>
          <a:p>
            <a:r>
              <a:rPr lang="fr-FR" dirty="0"/>
              <a:t>Au-delà des fonds structurels, quels programmes européens</a:t>
            </a:r>
            <a:br>
              <a:rPr lang="fr-FR" dirty="0"/>
            </a:br>
            <a:r>
              <a:rPr lang="fr-FR" dirty="0"/>
              <a:t>mobiliser pour soutenir vos projets de territoire ?</a:t>
            </a:r>
          </a:p>
        </p:txBody>
      </p:sp>
      <p:sp>
        <p:nvSpPr>
          <p:cNvPr id="3" name="Sous-titre 2"/>
          <p:cNvSpPr>
            <a:spLocks noGrp="1"/>
          </p:cNvSpPr>
          <p:nvPr>
            <p:ph type="subTitle" idx="1"/>
          </p:nvPr>
        </p:nvSpPr>
        <p:spPr>
          <a:xfrm>
            <a:off x="2286000" y="4649688"/>
            <a:ext cx="6172200" cy="1947664"/>
          </a:xfrm>
        </p:spPr>
        <p:txBody>
          <a:bodyPr>
            <a:normAutofit fontScale="92500" lnSpcReduction="20000"/>
          </a:bodyPr>
          <a:lstStyle/>
          <a:p>
            <a:r>
              <a:rPr lang="fr-FR" dirty="0"/>
              <a:t>Vendredi 17 Février </a:t>
            </a:r>
            <a:r>
              <a:rPr lang="fr-FR" dirty="0" smtClean="0"/>
              <a:t>2017</a:t>
            </a:r>
          </a:p>
          <a:p>
            <a:endParaRPr lang="fr-FR" dirty="0"/>
          </a:p>
          <a:p>
            <a:endParaRPr lang="fr-FR" dirty="0" smtClean="0"/>
          </a:p>
          <a:p>
            <a:endParaRPr lang="fr-FR" dirty="0"/>
          </a:p>
          <a:p>
            <a:r>
              <a:rPr lang="fr-FR" dirty="0"/>
              <a:t>Anna GASQUET</a:t>
            </a:r>
          </a:p>
          <a:p>
            <a:r>
              <a:rPr lang="fr-FR" dirty="0"/>
              <a:t>Responsable du Centre d’information Europe Direct Sud Rhône-Alpes</a:t>
            </a:r>
          </a:p>
          <a:p>
            <a:endParaRPr lang="fr-FR" dirty="0"/>
          </a:p>
          <a:p>
            <a:endParaRPr lang="fr-FR" dirty="0" smtClean="0"/>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2200" y="86393"/>
            <a:ext cx="2412900" cy="1739968"/>
          </a:xfrm>
          <a:prstGeom prst="rect">
            <a:avLst/>
          </a:prstGeom>
        </p:spPr>
      </p:pic>
    </p:spTree>
    <p:extLst>
      <p:ext uri="{BB962C8B-B14F-4D97-AF65-F5344CB8AC3E}">
        <p14:creationId xmlns:p14="http://schemas.microsoft.com/office/powerpoint/2010/main" xmlns="" val="1882146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sz="quarter" idx="1"/>
          </p:nvPr>
        </p:nvSpPr>
        <p:spPr>
          <a:xfrm>
            <a:off x="457200" y="214290"/>
            <a:ext cx="8043890" cy="6259662"/>
          </a:xfrm>
        </p:spPr>
        <p:txBody>
          <a:bodyPr rtlCol="0">
            <a:normAutofit/>
          </a:bodyPr>
          <a:lstStyle/>
          <a:p>
            <a:pPr algn="ctr">
              <a:buNone/>
              <a:defRPr/>
            </a:pPr>
            <a:r>
              <a:rPr lang="fr-FR" sz="3600" b="1" dirty="0" smtClean="0">
                <a:solidFill>
                  <a:srgbClr val="00B050"/>
                </a:solidFill>
              </a:rPr>
              <a:t>Les programmes de financements 2014-2020 découlent de la Stratégie :</a:t>
            </a:r>
          </a:p>
          <a:p>
            <a:pPr algn="ctr">
              <a:buNone/>
              <a:defRPr/>
            </a:pPr>
            <a:r>
              <a:rPr lang="fr-FR" sz="3600" b="1" dirty="0" smtClean="0">
                <a:solidFill>
                  <a:srgbClr val="00B050"/>
                </a:solidFill>
              </a:rPr>
              <a:t> </a:t>
            </a:r>
          </a:p>
          <a:p>
            <a:pPr algn="ctr">
              <a:buNone/>
              <a:defRPr/>
            </a:pPr>
            <a:r>
              <a:rPr lang="fr-FR" sz="3600" b="1" dirty="0" smtClean="0">
                <a:solidFill>
                  <a:srgbClr val="002060"/>
                </a:solidFill>
              </a:rPr>
              <a:t>« Europe 2020 : une stratégie pour une croissance intelligente, durable et inclusive »</a:t>
            </a:r>
          </a:p>
          <a:p>
            <a:pPr>
              <a:defRPr/>
            </a:pPr>
            <a:endParaRPr lang="fr-FR" sz="3600" b="1" dirty="0" smtClean="0"/>
          </a:p>
          <a:p>
            <a:pPr algn="ctr">
              <a:buNone/>
              <a:defRPr/>
            </a:pPr>
            <a:r>
              <a:rPr lang="fr-FR" sz="3600" b="1" dirty="0" smtClean="0">
                <a:solidFill>
                  <a:srgbClr val="00B050"/>
                </a:solidFill>
              </a:rPr>
              <a:t>3 priorités</a:t>
            </a:r>
            <a:endParaRPr lang="fr-FR" dirty="0" smtClean="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ctr"/>
            <a:r>
              <a:rPr lang="fr-FR" altLang="fr-FR" b="1" dirty="0" smtClean="0">
                <a:solidFill>
                  <a:srgbClr val="00B050"/>
                </a:solidFill>
              </a:rPr>
              <a:t>Croissance Durable </a:t>
            </a:r>
            <a:endParaRPr lang="fr-FR" dirty="0"/>
          </a:p>
        </p:txBody>
      </p:sp>
      <p:sp>
        <p:nvSpPr>
          <p:cNvPr id="3" name="Sous-titre 2"/>
          <p:cNvSpPr>
            <a:spLocks noGrp="1"/>
          </p:cNvSpPr>
          <p:nvPr>
            <p:ph sz="quarter" idx="1"/>
          </p:nvPr>
        </p:nvSpPr>
        <p:spPr/>
        <p:txBody>
          <a:bodyPr rtlCol="0">
            <a:normAutofit/>
          </a:bodyPr>
          <a:lstStyle/>
          <a:p>
            <a:pPr algn="l">
              <a:buNone/>
              <a:defRPr/>
            </a:pPr>
            <a:endParaRPr lang="fr-FR" altLang="fr-FR" dirty="0" smtClean="0">
              <a:solidFill>
                <a:srgbClr val="00B050"/>
              </a:solidFill>
            </a:endParaRPr>
          </a:p>
          <a:p>
            <a:pPr algn="l">
              <a:buFont typeface="Arial" pitchFamily="34" charset="0"/>
              <a:buChar char="•"/>
              <a:defRPr/>
            </a:pPr>
            <a:r>
              <a:rPr lang="fr-FR" altLang="fr-FR" b="1" dirty="0" smtClean="0">
                <a:solidFill>
                  <a:srgbClr val="002060"/>
                </a:solidFill>
              </a:rPr>
              <a:t>Aller vers une économie plus compétitive et à faibles émissions de carbone</a:t>
            </a:r>
          </a:p>
          <a:p>
            <a:pPr algn="l">
              <a:buFont typeface="Arial" pitchFamily="34" charset="0"/>
              <a:buChar char="•"/>
              <a:defRPr/>
            </a:pPr>
            <a:r>
              <a:rPr lang="fr-FR" altLang="fr-FR" b="1" dirty="0" smtClean="0">
                <a:solidFill>
                  <a:srgbClr val="002060"/>
                </a:solidFill>
              </a:rPr>
              <a:t>Protéger l'environnement</a:t>
            </a:r>
            <a:endParaRPr lang="fr-FR" altLang="fr-FR" dirty="0" smtClean="0">
              <a:solidFill>
                <a:srgbClr val="002060"/>
              </a:solidFill>
            </a:endParaRPr>
          </a:p>
          <a:p>
            <a:pPr algn="l">
              <a:buFont typeface="Arial" pitchFamily="34" charset="0"/>
              <a:buChar char="•"/>
              <a:defRPr/>
            </a:pPr>
            <a:r>
              <a:rPr lang="fr-FR" altLang="fr-FR" b="1" dirty="0" smtClean="0">
                <a:solidFill>
                  <a:srgbClr val="002060"/>
                </a:solidFill>
              </a:rPr>
              <a:t>Concevoir des technologies et méthodes de production écologiques</a:t>
            </a:r>
            <a:endParaRPr lang="fr-FR" altLang="fr-FR" dirty="0" smtClean="0">
              <a:solidFill>
                <a:srgbClr val="002060"/>
              </a:solidFill>
            </a:endParaRPr>
          </a:p>
          <a:p>
            <a:pPr algn="l">
              <a:buFont typeface="Arial" pitchFamily="34" charset="0"/>
              <a:buChar char="•"/>
              <a:defRPr/>
            </a:pPr>
            <a:r>
              <a:rPr lang="fr-FR" altLang="fr-FR" b="1" dirty="0" smtClean="0">
                <a:solidFill>
                  <a:srgbClr val="002060"/>
                </a:solidFill>
              </a:rPr>
              <a:t>Installer des réseaux électriques efficaces et intelligents</a:t>
            </a:r>
            <a:endParaRPr lang="fr-FR" altLang="fr-FR" dirty="0" smtClean="0">
              <a:solidFill>
                <a:srgbClr val="002060"/>
              </a:solidFill>
            </a:endParaRPr>
          </a:p>
          <a:p>
            <a:pPr algn="l">
              <a:buFont typeface="Arial" pitchFamily="34" charset="0"/>
              <a:buChar char="•"/>
              <a:defRPr/>
            </a:pPr>
            <a:r>
              <a:rPr lang="fr-FR" altLang="fr-FR" b="1" dirty="0" smtClean="0">
                <a:solidFill>
                  <a:srgbClr val="002060"/>
                </a:solidFill>
              </a:rPr>
              <a:t>Tirer parti des réseaux européens pour plus de compétitivité des entreprises</a:t>
            </a:r>
            <a:endParaRPr lang="fr-FR" altLang="fr-FR" dirty="0" smtClean="0">
              <a:solidFill>
                <a:srgbClr val="002060"/>
              </a:solidFill>
            </a:endParaRPr>
          </a:p>
          <a:p>
            <a:pPr eaLnBrk="1" hangingPunct="1">
              <a:defRPr/>
            </a:pPr>
            <a:endParaRPr lang="fr-FR" altLang="fr-FR" b="1" dirty="0" smtClean="0">
              <a:solidFill>
                <a:srgbClr val="00B050"/>
              </a:solidFill>
            </a:endParaRPr>
          </a:p>
          <a:p>
            <a:pPr>
              <a:defRPr/>
            </a:pPr>
            <a:endParaRPr lang="fr-FR" dirty="0" smtClean="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ctr"/>
            <a:r>
              <a:rPr lang="fr-FR" altLang="fr-FR" b="1" dirty="0" smtClean="0">
                <a:solidFill>
                  <a:srgbClr val="00B050"/>
                </a:solidFill>
              </a:rPr>
              <a:t>Croissance </a:t>
            </a:r>
            <a:r>
              <a:rPr lang="fr-FR" altLang="fr-FR" dirty="0" smtClean="0">
                <a:solidFill>
                  <a:srgbClr val="00B050"/>
                </a:solidFill>
              </a:rPr>
              <a:t>I</a:t>
            </a:r>
            <a:r>
              <a:rPr lang="fr-FR" altLang="fr-FR" b="1" dirty="0" smtClean="0">
                <a:solidFill>
                  <a:srgbClr val="00B050"/>
                </a:solidFill>
              </a:rPr>
              <a:t>nclusive</a:t>
            </a:r>
            <a:endParaRPr lang="fr-FR" dirty="0"/>
          </a:p>
        </p:txBody>
      </p:sp>
      <p:sp>
        <p:nvSpPr>
          <p:cNvPr id="3" name="Sous-titre 2"/>
          <p:cNvSpPr>
            <a:spLocks noGrp="1"/>
          </p:cNvSpPr>
          <p:nvPr>
            <p:ph sz="quarter" idx="1"/>
          </p:nvPr>
        </p:nvSpPr>
        <p:spPr/>
        <p:txBody>
          <a:bodyPr rtlCol="0">
            <a:normAutofit/>
          </a:bodyPr>
          <a:lstStyle/>
          <a:p>
            <a:pPr algn="l">
              <a:buNone/>
              <a:defRPr/>
            </a:pPr>
            <a:endParaRPr lang="fr-FR" altLang="fr-FR" sz="4000" dirty="0" smtClean="0">
              <a:solidFill>
                <a:srgbClr val="00B050"/>
              </a:solidFill>
            </a:endParaRPr>
          </a:p>
          <a:p>
            <a:pPr algn="l">
              <a:buFont typeface="Arial" pitchFamily="34" charset="0"/>
              <a:buChar char="•"/>
              <a:defRPr/>
            </a:pPr>
            <a:r>
              <a:rPr lang="fr-FR" altLang="fr-FR" b="1" dirty="0" smtClean="0">
                <a:solidFill>
                  <a:srgbClr val="002060"/>
                </a:solidFill>
              </a:rPr>
              <a:t>Augmenter le taux d'emploi en Europe — plus nombreux et de meilleure qualité</a:t>
            </a:r>
          </a:p>
          <a:p>
            <a:pPr algn="l">
              <a:buFont typeface="Arial" pitchFamily="34" charset="0"/>
              <a:buChar char="•"/>
              <a:defRPr/>
            </a:pPr>
            <a:r>
              <a:rPr lang="fr-FR" altLang="fr-FR" b="1" dirty="0" smtClean="0">
                <a:solidFill>
                  <a:srgbClr val="002060"/>
                </a:solidFill>
              </a:rPr>
              <a:t>Aider les personnes de tout âge à anticiper et à gérer le changement</a:t>
            </a:r>
            <a:endParaRPr lang="fr-FR" altLang="fr-FR" dirty="0" smtClean="0">
              <a:solidFill>
                <a:srgbClr val="002060"/>
              </a:solidFill>
            </a:endParaRPr>
          </a:p>
          <a:p>
            <a:pPr algn="l">
              <a:buFont typeface="Arial" pitchFamily="34" charset="0"/>
              <a:buChar char="•"/>
              <a:defRPr/>
            </a:pPr>
            <a:r>
              <a:rPr lang="fr-FR" altLang="fr-FR" b="1" dirty="0" smtClean="0">
                <a:solidFill>
                  <a:srgbClr val="002060"/>
                </a:solidFill>
              </a:rPr>
              <a:t>Moderniser les marchés du travail et les systèmes de protection sociale</a:t>
            </a:r>
            <a:endParaRPr lang="fr-FR" altLang="fr-FR" dirty="0" smtClean="0">
              <a:solidFill>
                <a:srgbClr val="002060"/>
              </a:solidFill>
            </a:endParaRPr>
          </a:p>
          <a:p>
            <a:pPr algn="l">
              <a:buFont typeface="Arial" pitchFamily="34" charset="0"/>
              <a:buChar char="•"/>
              <a:defRPr/>
            </a:pPr>
            <a:r>
              <a:rPr lang="fr-FR" altLang="fr-FR" b="1" dirty="0" smtClean="0">
                <a:solidFill>
                  <a:srgbClr val="002060"/>
                </a:solidFill>
              </a:rPr>
              <a:t>Veiller à ce que toute l'UE récolte les fruits de la croissance</a:t>
            </a:r>
            <a:endParaRPr lang="fr-FR" altLang="fr-FR" dirty="0" smtClean="0">
              <a:solidFill>
                <a:srgbClr val="002060"/>
              </a:solidFill>
            </a:endParaRPr>
          </a:p>
          <a:p>
            <a:pPr>
              <a:defRPr/>
            </a:pPr>
            <a:endParaRPr lang="fr-FR" dirty="0" smtClean="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ctr"/>
            <a:r>
              <a:rPr lang="fr-FR" altLang="fr-FR" b="1" dirty="0" smtClean="0">
                <a:solidFill>
                  <a:srgbClr val="00B050"/>
                </a:solidFill>
              </a:rPr>
              <a:t>Croissance intelligente</a:t>
            </a:r>
            <a:endParaRPr lang="fr-FR" dirty="0"/>
          </a:p>
        </p:txBody>
      </p:sp>
      <p:sp>
        <p:nvSpPr>
          <p:cNvPr id="12290" name="Sous-titre 2"/>
          <p:cNvSpPr>
            <a:spLocks noGrp="1"/>
          </p:cNvSpPr>
          <p:nvPr>
            <p:ph sz="quarter" idx="1"/>
          </p:nvPr>
        </p:nvSpPr>
        <p:spPr/>
        <p:txBody>
          <a:bodyPr/>
          <a:lstStyle/>
          <a:p>
            <a:pPr algn="l">
              <a:buNone/>
            </a:pPr>
            <a:endParaRPr lang="fr-FR" altLang="fr-FR" sz="3600" dirty="0" smtClean="0">
              <a:solidFill>
                <a:srgbClr val="00B050"/>
              </a:solidFill>
            </a:endParaRPr>
          </a:p>
          <a:p>
            <a:pPr algn="l">
              <a:buFont typeface="Arial" charset="0"/>
              <a:buChar char="•"/>
            </a:pPr>
            <a:r>
              <a:rPr lang="fr-FR" altLang="fr-FR" b="1" dirty="0" smtClean="0">
                <a:solidFill>
                  <a:srgbClr val="002060"/>
                </a:solidFill>
              </a:rPr>
              <a:t>Renforcer l'éducation (former les citoyens, améliorer leurs compétences)</a:t>
            </a:r>
          </a:p>
          <a:p>
            <a:pPr algn="l">
              <a:buFont typeface="Arial" charset="0"/>
              <a:buChar char="•"/>
            </a:pPr>
            <a:r>
              <a:rPr lang="fr-FR" altLang="fr-FR" b="1" dirty="0" smtClean="0">
                <a:solidFill>
                  <a:srgbClr val="002060"/>
                </a:solidFill>
              </a:rPr>
              <a:t>Renforcer la recherche et l'innovation (création de produits et services)</a:t>
            </a:r>
            <a:endParaRPr lang="fr-FR" altLang="fr-FR" dirty="0" smtClean="0">
              <a:solidFill>
                <a:srgbClr val="002060"/>
              </a:solidFill>
            </a:endParaRPr>
          </a:p>
          <a:p>
            <a:pPr algn="l">
              <a:buFont typeface="Arial" charset="0"/>
              <a:buChar char="•"/>
            </a:pPr>
            <a:r>
              <a:rPr lang="fr-FR" altLang="fr-FR" b="1" dirty="0" smtClean="0">
                <a:solidFill>
                  <a:srgbClr val="002060"/>
                </a:solidFill>
              </a:rPr>
              <a:t>Consolider la société numérique (exploitation optimale des TIC)</a:t>
            </a:r>
            <a:endParaRPr lang="fr-FR" altLang="fr-FR" sz="3600" dirty="0" smtClean="0">
              <a:solidFill>
                <a:srgbClr val="002060"/>
              </a:solidFill>
            </a:endParaRPr>
          </a:p>
          <a:p>
            <a:endParaRPr lang="fr-FR" dirty="0" smtClean="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l_fi" descr="http://www.europe-en-france.gouv.fr/var/europe_en_france/storage/images/tous-les-documents-mis-en-ligne/tableau-strategieeurope20204/284336-1-fre-FR/tableau-strategieeurope2020_imagelarge.gif"/>
          <p:cNvPicPr>
            <a:picLocks noGrp="1"/>
          </p:cNvPicPr>
          <p:nvPr>
            <p:ph sz="quarter" idx="1"/>
          </p:nvPr>
        </p:nvPicPr>
        <p:blipFill>
          <a:blip r:embed="rId2" cstate="print"/>
          <a:srcRect/>
          <a:stretch>
            <a:fillRect/>
          </a:stretch>
        </p:blipFill>
        <p:spPr bwMode="auto">
          <a:xfrm>
            <a:off x="571472" y="571480"/>
            <a:ext cx="7500990"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sz="quarter" idx="1"/>
          </p:nvPr>
        </p:nvSpPr>
        <p:spPr>
          <a:xfrm>
            <a:off x="457200" y="1428736"/>
            <a:ext cx="8043890" cy="5045216"/>
          </a:xfrm>
        </p:spPr>
        <p:txBody>
          <a:bodyPr rtlCol="0">
            <a:normAutofit/>
          </a:bodyPr>
          <a:lstStyle/>
          <a:p>
            <a:pPr algn="ctr">
              <a:buNone/>
              <a:defRPr/>
            </a:pPr>
            <a:r>
              <a:rPr lang="fr-FR" b="1" dirty="0" smtClean="0">
                <a:solidFill>
                  <a:srgbClr val="002060"/>
                </a:solidFill>
              </a:rPr>
              <a:t>Commission européenne = Stratégie UE2020 </a:t>
            </a:r>
          </a:p>
          <a:p>
            <a:pPr>
              <a:defRPr/>
            </a:pPr>
            <a:endParaRPr lang="fr-FR" sz="2800" b="1" dirty="0" smtClean="0">
              <a:solidFill>
                <a:srgbClr val="002060"/>
              </a:solidFill>
            </a:endParaRPr>
          </a:p>
          <a:p>
            <a:pPr algn="ctr">
              <a:buNone/>
              <a:defRPr/>
            </a:pPr>
            <a:r>
              <a:rPr lang="fr-FR" b="1" dirty="0" smtClean="0">
                <a:solidFill>
                  <a:srgbClr val="002060"/>
                </a:solidFill>
                <a:sym typeface="Wingdings" pitchFamily="2" charset="2"/>
              </a:rPr>
              <a:t>Parlement européen et le Conseil des Ministres </a:t>
            </a:r>
          </a:p>
          <a:p>
            <a:pPr algn="ctr">
              <a:buNone/>
              <a:defRPr/>
            </a:pPr>
            <a:r>
              <a:rPr lang="fr-FR" b="1" dirty="0" smtClean="0">
                <a:solidFill>
                  <a:srgbClr val="002060"/>
                </a:solidFill>
                <a:sym typeface="Wingdings" pitchFamily="2" charset="2"/>
              </a:rPr>
              <a:t>= Règlement FEDER, FSE et FEADER</a:t>
            </a:r>
          </a:p>
          <a:p>
            <a:pPr>
              <a:defRPr/>
            </a:pPr>
            <a:endParaRPr lang="fr-FR" sz="2400" b="1" dirty="0" smtClean="0">
              <a:solidFill>
                <a:srgbClr val="002060"/>
              </a:solidFill>
              <a:sym typeface="Wingdings" pitchFamily="2" charset="2"/>
            </a:endParaRPr>
          </a:p>
          <a:p>
            <a:pPr algn="ctr">
              <a:buNone/>
              <a:defRPr/>
            </a:pPr>
            <a:r>
              <a:rPr lang="fr-FR" b="1" dirty="0" smtClean="0">
                <a:solidFill>
                  <a:srgbClr val="002060"/>
                </a:solidFill>
              </a:rPr>
              <a:t>Etat Français = Cadre de référence stratégique national fixe les grandes priorités pour la mise en œuvre des </a:t>
            </a:r>
          </a:p>
          <a:p>
            <a:pPr>
              <a:defRPr/>
            </a:pPr>
            <a:endParaRPr lang="fr-FR" sz="3600" b="1" dirty="0" smtClean="0">
              <a:solidFill>
                <a:srgbClr val="002060"/>
              </a:solidFill>
            </a:endParaRPr>
          </a:p>
          <a:p>
            <a:pPr algn="ctr">
              <a:buNone/>
              <a:defRPr/>
            </a:pPr>
            <a:r>
              <a:rPr lang="fr-FR" b="1" dirty="0" smtClean="0">
                <a:solidFill>
                  <a:srgbClr val="002060"/>
                </a:solidFill>
                <a:sym typeface="Wingdings" pitchFamily="2" charset="2"/>
              </a:rPr>
              <a:t> Région = </a:t>
            </a:r>
            <a:r>
              <a:rPr lang="fr-FR" b="1" dirty="0" smtClean="0">
                <a:solidFill>
                  <a:srgbClr val="002060"/>
                </a:solidFill>
              </a:rPr>
              <a:t>Programmes opérationnels régionaux (PO FEDER-FSE et PDR)</a:t>
            </a:r>
          </a:p>
          <a:p>
            <a:pPr algn="l">
              <a:defRPr/>
            </a:pPr>
            <a:endParaRPr lang="fr-FR" sz="1600" b="1" dirty="0" smtClean="0">
              <a:solidFill>
                <a:srgbClr val="002060"/>
              </a:solidFill>
            </a:endParaRPr>
          </a:p>
          <a:p>
            <a:pPr algn="l">
              <a:defRPr/>
            </a:pPr>
            <a:endParaRPr lang="fr-FR" sz="1600" b="1" dirty="0" smtClean="0">
              <a:solidFill>
                <a:srgbClr val="002060"/>
              </a:solidFill>
            </a:endParaRPr>
          </a:p>
          <a:p>
            <a:pPr>
              <a:defRPr/>
            </a:pPr>
            <a:endParaRPr lang="fr-FR" dirty="0" smtClean="0">
              <a:solidFill>
                <a:srgbClr val="002060"/>
              </a:solidFill>
            </a:endParaRPr>
          </a:p>
        </p:txBody>
      </p:sp>
      <p:sp>
        <p:nvSpPr>
          <p:cNvPr id="13316" name="ZoneTexte 3"/>
          <p:cNvSpPr txBox="1">
            <a:spLocks noChangeArrowheads="1"/>
          </p:cNvSpPr>
          <p:nvPr/>
        </p:nvSpPr>
        <p:spPr bwMode="auto">
          <a:xfrm>
            <a:off x="1714480" y="428604"/>
            <a:ext cx="5214953" cy="954107"/>
          </a:xfrm>
          <a:prstGeom prst="rect">
            <a:avLst/>
          </a:prstGeom>
          <a:noFill/>
          <a:ln w="9525">
            <a:noFill/>
            <a:miter lim="800000"/>
            <a:headEnd/>
            <a:tailEnd/>
          </a:ln>
        </p:spPr>
        <p:txBody>
          <a:bodyPr wrap="square">
            <a:spAutoFit/>
          </a:bodyPr>
          <a:lstStyle/>
          <a:p>
            <a:pPr algn="ctr"/>
            <a:r>
              <a:rPr lang="fr-FR" altLang="fr-FR" sz="2800" b="1" dirty="0">
                <a:solidFill>
                  <a:srgbClr val="00B050"/>
                </a:solidFill>
              </a:rPr>
              <a:t>Cycle de décision </a:t>
            </a:r>
          </a:p>
          <a:p>
            <a:pPr algn="ctr"/>
            <a:r>
              <a:rPr lang="fr-FR" altLang="fr-FR" sz="2800" b="1" dirty="0">
                <a:solidFill>
                  <a:srgbClr val="00B050"/>
                </a:solidFill>
              </a:rPr>
              <a:t>de l’Europe aux régions</a:t>
            </a:r>
          </a:p>
        </p:txBody>
      </p:sp>
      <p:sp>
        <p:nvSpPr>
          <p:cNvPr id="5" name="Flèche vers le bas 4"/>
          <p:cNvSpPr/>
          <p:nvPr/>
        </p:nvSpPr>
        <p:spPr>
          <a:xfrm>
            <a:off x="4214810" y="2000240"/>
            <a:ext cx="357187"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lèche vers le bas 5"/>
          <p:cNvSpPr/>
          <p:nvPr/>
        </p:nvSpPr>
        <p:spPr>
          <a:xfrm>
            <a:off x="4214810" y="3286124"/>
            <a:ext cx="357187"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lèche vers le bas 6"/>
          <p:cNvSpPr/>
          <p:nvPr/>
        </p:nvSpPr>
        <p:spPr>
          <a:xfrm>
            <a:off x="4143372" y="5000636"/>
            <a:ext cx="357187"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ctr"/>
            <a:r>
              <a:rPr lang="fr-FR" altLang="fr-FR" b="1" dirty="0" smtClean="0">
                <a:solidFill>
                  <a:srgbClr val="00B050"/>
                </a:solidFill>
              </a:rPr>
              <a:t>Les principes de programmation des politiques européennes</a:t>
            </a:r>
            <a:endParaRPr lang="fr-FR" dirty="0"/>
          </a:p>
        </p:txBody>
      </p:sp>
      <p:sp>
        <p:nvSpPr>
          <p:cNvPr id="3" name="Sous-titre 2"/>
          <p:cNvSpPr>
            <a:spLocks noGrp="1"/>
          </p:cNvSpPr>
          <p:nvPr>
            <p:ph sz="quarter" idx="1"/>
          </p:nvPr>
        </p:nvSpPr>
        <p:spPr>
          <a:xfrm>
            <a:off x="457200" y="1484784"/>
            <a:ext cx="7467600" cy="4873752"/>
          </a:xfrm>
        </p:spPr>
        <p:txBody>
          <a:bodyPr rtlCol="0">
            <a:normAutofit/>
          </a:bodyPr>
          <a:lstStyle/>
          <a:p>
            <a:pPr>
              <a:buNone/>
              <a:defRPr/>
            </a:pPr>
            <a:endParaRPr lang="fr-FR" altLang="fr-FR" b="1" dirty="0" smtClean="0">
              <a:solidFill>
                <a:srgbClr val="00B050"/>
              </a:solidFill>
            </a:endParaRPr>
          </a:p>
          <a:p>
            <a:pPr algn="l">
              <a:defRPr/>
            </a:pPr>
            <a:r>
              <a:rPr lang="fr-FR" altLang="fr-FR" b="1" dirty="0" smtClean="0">
                <a:solidFill>
                  <a:srgbClr val="002060"/>
                </a:solidFill>
              </a:rPr>
              <a:t>Programmation </a:t>
            </a:r>
            <a:r>
              <a:rPr lang="fr-FR" altLang="fr-FR" b="1" dirty="0" err="1" smtClean="0">
                <a:solidFill>
                  <a:srgbClr val="002060"/>
                </a:solidFill>
              </a:rPr>
              <a:t>pluri-annuelle</a:t>
            </a:r>
            <a:r>
              <a:rPr lang="fr-FR" altLang="fr-FR" b="1" dirty="0" smtClean="0">
                <a:solidFill>
                  <a:srgbClr val="002060"/>
                </a:solidFill>
              </a:rPr>
              <a:t> (7 ans)</a:t>
            </a:r>
          </a:p>
          <a:p>
            <a:pPr algn="l">
              <a:defRPr/>
            </a:pPr>
            <a:r>
              <a:rPr lang="fr-FR" altLang="fr-FR" b="1" dirty="0" smtClean="0">
                <a:solidFill>
                  <a:srgbClr val="002060"/>
                </a:solidFill>
              </a:rPr>
              <a:t>Concentration</a:t>
            </a:r>
            <a:r>
              <a:rPr lang="fr-FR" altLang="fr-FR" dirty="0" smtClean="0">
                <a:solidFill>
                  <a:srgbClr val="002060"/>
                </a:solidFill>
              </a:rPr>
              <a:t> des fonds sur des thématiques prioritaires</a:t>
            </a:r>
          </a:p>
          <a:p>
            <a:pPr algn="l">
              <a:defRPr/>
            </a:pPr>
            <a:r>
              <a:rPr lang="fr-FR" altLang="fr-FR" b="1" dirty="0" smtClean="0">
                <a:solidFill>
                  <a:srgbClr val="002060"/>
                </a:solidFill>
              </a:rPr>
              <a:t>Partenariat</a:t>
            </a:r>
            <a:r>
              <a:rPr lang="fr-FR" altLang="fr-FR" dirty="0" smtClean="0">
                <a:solidFill>
                  <a:srgbClr val="002060"/>
                </a:solidFill>
              </a:rPr>
              <a:t> </a:t>
            </a:r>
            <a:r>
              <a:rPr lang="fr-FR" altLang="fr-FR" b="1" dirty="0" smtClean="0">
                <a:solidFill>
                  <a:srgbClr val="002060"/>
                </a:solidFill>
              </a:rPr>
              <a:t>Europe-Territoire</a:t>
            </a:r>
            <a:r>
              <a:rPr lang="fr-FR" altLang="fr-FR" dirty="0" smtClean="0">
                <a:solidFill>
                  <a:srgbClr val="002060"/>
                </a:solidFill>
              </a:rPr>
              <a:t> : programme porté entre les autorités européennes et acteurs locaux</a:t>
            </a:r>
          </a:p>
          <a:p>
            <a:pPr algn="l">
              <a:defRPr/>
            </a:pPr>
            <a:r>
              <a:rPr lang="fr-FR" altLang="fr-FR" b="1" dirty="0" err="1" smtClean="0">
                <a:solidFill>
                  <a:srgbClr val="002060"/>
                </a:solidFill>
              </a:rPr>
              <a:t>Additionnalité</a:t>
            </a:r>
            <a:r>
              <a:rPr lang="fr-FR" altLang="fr-FR" dirty="0" smtClean="0">
                <a:solidFill>
                  <a:srgbClr val="002060"/>
                </a:solidFill>
              </a:rPr>
              <a:t> : L'aide de l'UE vient uniquement en complément des aides nationales, régionales et locales</a:t>
            </a:r>
            <a:endParaRPr lang="fr-FR" dirty="0" smtClean="0">
              <a:solidFill>
                <a:srgbClr val="002060"/>
              </a:solidFill>
            </a:endParaRPr>
          </a:p>
        </p:txBody>
      </p:sp>
    </p:spTree>
    <p:extLst>
      <p:ext uri="{BB962C8B-B14F-4D97-AF65-F5344CB8AC3E}">
        <p14:creationId xmlns:p14="http://schemas.microsoft.com/office/powerpoint/2010/main" xmlns="" val="2935402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3124200"/>
            <a:ext cx="6534472" cy="1894362"/>
          </a:xfrm>
        </p:spPr>
        <p:txBody>
          <a:bodyPr>
            <a:normAutofit fontScale="90000"/>
          </a:bodyPr>
          <a:lstStyle/>
          <a:p>
            <a:r>
              <a:rPr lang="fr-FR" dirty="0"/>
              <a:t>typologie des interventions communautaires </a:t>
            </a:r>
            <a:r>
              <a:rPr lang="fr-FR" dirty="0" smtClean="0"/>
              <a:t>2014/2020:</a:t>
            </a:r>
            <a:br>
              <a:rPr lang="fr-FR" dirty="0" smtClean="0"/>
            </a:br>
            <a:r>
              <a:rPr lang="fr-FR" dirty="0"/>
              <a:t>l</a:t>
            </a:r>
            <a:r>
              <a:rPr lang="fr-FR" dirty="0" smtClean="0"/>
              <a:t>es </a:t>
            </a:r>
            <a:r>
              <a:rPr lang="fr-FR" dirty="0"/>
              <a:t>différents fonds et </a:t>
            </a:r>
            <a:r>
              <a:rPr lang="fr-FR" dirty="0" smtClean="0"/>
              <a:t>programmes</a:t>
            </a:r>
            <a:endParaRPr lang="fr-FR" dirty="0"/>
          </a:p>
        </p:txBody>
      </p:sp>
    </p:spTree>
    <p:extLst>
      <p:ext uri="{BB962C8B-B14F-4D97-AF65-F5344CB8AC3E}">
        <p14:creationId xmlns:p14="http://schemas.microsoft.com/office/powerpoint/2010/main" xmlns="" val="281097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sz="quarter" idx="1"/>
          </p:nvPr>
        </p:nvPicPr>
        <p:blipFill>
          <a:blip r:embed="rId2" cstate="print"/>
          <a:srcRect l="12053" t="12328" r="26722" b="7113"/>
          <a:stretch>
            <a:fillRect/>
          </a:stretch>
        </p:blipFill>
        <p:spPr bwMode="auto">
          <a:xfrm>
            <a:off x="107504" y="357166"/>
            <a:ext cx="8581813" cy="6168178"/>
          </a:xfrm>
          <a:prstGeom prst="rect">
            <a:avLst/>
          </a:prstGeom>
          <a:noFill/>
          <a:ln w="9525">
            <a:noFill/>
            <a:miter lim="800000"/>
            <a:headEnd/>
            <a:tailEnd/>
          </a:ln>
          <a:effectLst/>
        </p:spPr>
      </p:pic>
    </p:spTree>
    <p:extLst>
      <p:ext uri="{BB962C8B-B14F-4D97-AF65-F5344CB8AC3E}">
        <p14:creationId xmlns:p14="http://schemas.microsoft.com/office/powerpoint/2010/main" xmlns="" val="2546444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FEDER et FSE</a:t>
            </a:r>
            <a:endParaRPr lang="fr-FR" dirty="0"/>
          </a:p>
        </p:txBody>
      </p:sp>
      <p:sp>
        <p:nvSpPr>
          <p:cNvPr id="3" name="Espace réservé du contenu 2"/>
          <p:cNvSpPr>
            <a:spLocks noGrp="1"/>
          </p:cNvSpPr>
          <p:nvPr>
            <p:ph sz="quarter" idx="1"/>
          </p:nvPr>
        </p:nvSpPr>
        <p:spPr/>
        <p:txBody>
          <a:bodyPr/>
          <a:lstStyle/>
          <a:p>
            <a:r>
              <a:rPr lang="fr-FR" dirty="0" smtClean="0"/>
              <a:t>Détails?</a:t>
            </a:r>
            <a:endParaRPr lang="fr-FR" dirty="0"/>
          </a:p>
        </p:txBody>
      </p:sp>
    </p:spTree>
    <p:extLst>
      <p:ext uri="{BB962C8B-B14F-4D97-AF65-F5344CB8AC3E}">
        <p14:creationId xmlns:p14="http://schemas.microsoft.com/office/powerpoint/2010/main" xmlns="" val="838807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7467600" cy="850106"/>
          </a:xfrm>
        </p:spPr>
        <p:txBody>
          <a:bodyPr>
            <a:normAutofit/>
          </a:bodyPr>
          <a:lstStyle/>
          <a:p>
            <a:pPr algn="ctr"/>
            <a:r>
              <a:rPr lang="fr-FR" b="1" dirty="0" smtClean="0">
                <a:solidFill>
                  <a:srgbClr val="00B050"/>
                </a:solidFill>
              </a:rPr>
              <a:t>Le réseau Europe Direct</a:t>
            </a:r>
            <a:endParaRPr lang="fr-FR" b="1" dirty="0">
              <a:solidFill>
                <a:srgbClr val="00B050"/>
              </a:solidFill>
            </a:endParaRPr>
          </a:p>
        </p:txBody>
      </p:sp>
      <p:sp>
        <p:nvSpPr>
          <p:cNvPr id="3" name="Espace réservé du contenu 2"/>
          <p:cNvSpPr>
            <a:spLocks noGrp="1"/>
          </p:cNvSpPr>
          <p:nvPr>
            <p:ph sz="quarter" idx="1"/>
          </p:nvPr>
        </p:nvSpPr>
        <p:spPr>
          <a:xfrm>
            <a:off x="457200" y="980728"/>
            <a:ext cx="8075240" cy="5133184"/>
          </a:xfrm>
        </p:spPr>
        <p:txBody>
          <a:bodyPr>
            <a:noAutofit/>
          </a:bodyPr>
          <a:lstStyle/>
          <a:p>
            <a:pPr marL="0" indent="0">
              <a:buNone/>
            </a:pPr>
            <a:r>
              <a:rPr lang="fr-FR" sz="1800" b="1" dirty="0" smtClean="0">
                <a:solidFill>
                  <a:srgbClr val="002060"/>
                </a:solidFill>
              </a:rPr>
              <a:t>Europe Direct </a:t>
            </a:r>
            <a:r>
              <a:rPr lang="fr-FR" sz="1800" dirty="0" smtClean="0">
                <a:solidFill>
                  <a:srgbClr val="002060"/>
                </a:solidFill>
              </a:rPr>
              <a:t>= 500 centres d’information en Europe labélisés par la Commission européenne // 52 en France // 6 en Auvergne-Rhône-Alpes</a:t>
            </a:r>
          </a:p>
          <a:p>
            <a:pPr marL="0" indent="0">
              <a:buNone/>
            </a:pPr>
            <a:endParaRPr lang="fr-FR" sz="1800" b="1" dirty="0" smtClean="0">
              <a:solidFill>
                <a:srgbClr val="002060"/>
              </a:solidFill>
            </a:endParaRPr>
          </a:p>
          <a:p>
            <a:pPr marL="0" indent="0" algn="ctr">
              <a:buNone/>
            </a:pPr>
            <a:r>
              <a:rPr lang="fr-FR" sz="1800" b="1" dirty="0" smtClean="0">
                <a:solidFill>
                  <a:srgbClr val="002060"/>
                </a:solidFill>
              </a:rPr>
              <a:t>Objectif </a:t>
            </a:r>
            <a:r>
              <a:rPr lang="fr-FR" sz="1800" b="1" dirty="0">
                <a:solidFill>
                  <a:srgbClr val="002060"/>
                </a:solidFill>
              </a:rPr>
              <a:t>: rapprocher l’Union européenne de ses </a:t>
            </a:r>
            <a:r>
              <a:rPr lang="fr-FR" sz="1800" b="1" dirty="0" smtClean="0">
                <a:solidFill>
                  <a:srgbClr val="002060"/>
                </a:solidFill>
              </a:rPr>
              <a:t>citoyens</a:t>
            </a:r>
          </a:p>
          <a:p>
            <a:pPr marL="0" indent="0" algn="ctr">
              <a:buNone/>
            </a:pPr>
            <a:r>
              <a:rPr lang="fr-FR" sz="1800" b="1" dirty="0" smtClean="0">
                <a:solidFill>
                  <a:srgbClr val="002060"/>
                </a:solidFill>
              </a:rPr>
              <a:t>3 </a:t>
            </a:r>
            <a:r>
              <a:rPr lang="fr-FR" sz="1800" b="1" dirty="0">
                <a:solidFill>
                  <a:srgbClr val="002060"/>
                </a:solidFill>
              </a:rPr>
              <a:t>missions principales :  </a:t>
            </a:r>
          </a:p>
          <a:p>
            <a:r>
              <a:rPr lang="fr-FR" sz="1800" b="1" dirty="0" smtClean="0">
                <a:solidFill>
                  <a:srgbClr val="002060"/>
                </a:solidFill>
              </a:rPr>
              <a:t>Informer :  </a:t>
            </a:r>
          </a:p>
          <a:p>
            <a:pPr marL="0" indent="0">
              <a:buNone/>
            </a:pPr>
            <a:r>
              <a:rPr lang="fr-FR" sz="1800" dirty="0" smtClean="0">
                <a:solidFill>
                  <a:srgbClr val="002060"/>
                </a:solidFill>
              </a:rPr>
              <a:t>Accueil </a:t>
            </a:r>
            <a:r>
              <a:rPr lang="fr-FR" sz="1800" dirty="0">
                <a:solidFill>
                  <a:srgbClr val="002060"/>
                </a:solidFill>
              </a:rPr>
              <a:t>ouvert au public au minimum 20h par </a:t>
            </a:r>
            <a:r>
              <a:rPr lang="fr-FR" sz="1800" dirty="0" smtClean="0">
                <a:solidFill>
                  <a:srgbClr val="002060"/>
                </a:solidFill>
              </a:rPr>
              <a:t>semaine; Centre </a:t>
            </a:r>
            <a:r>
              <a:rPr lang="fr-FR" sz="1800" dirty="0">
                <a:solidFill>
                  <a:srgbClr val="002060"/>
                </a:solidFill>
              </a:rPr>
              <a:t>de documentation sur </a:t>
            </a:r>
            <a:r>
              <a:rPr lang="fr-FR" sz="1800" dirty="0" smtClean="0">
                <a:solidFill>
                  <a:srgbClr val="002060"/>
                </a:solidFill>
              </a:rPr>
              <a:t>l’Europe; Renvois </a:t>
            </a:r>
            <a:r>
              <a:rPr lang="fr-FR" sz="1800" dirty="0">
                <a:solidFill>
                  <a:srgbClr val="002060"/>
                </a:solidFill>
              </a:rPr>
              <a:t>vers d'autres sources d'information en </a:t>
            </a:r>
            <a:r>
              <a:rPr lang="fr-FR" sz="1800" dirty="0" smtClean="0">
                <a:solidFill>
                  <a:srgbClr val="002060"/>
                </a:solidFill>
              </a:rPr>
              <a:t>Auvergne Rhône-Alpes</a:t>
            </a:r>
          </a:p>
          <a:p>
            <a:r>
              <a:rPr lang="fr-FR" sz="1800" b="1" dirty="0" smtClean="0">
                <a:solidFill>
                  <a:srgbClr val="002060"/>
                </a:solidFill>
              </a:rPr>
              <a:t>Conseiller:</a:t>
            </a:r>
          </a:p>
          <a:p>
            <a:pPr marL="0" indent="0">
              <a:buNone/>
            </a:pPr>
            <a:r>
              <a:rPr lang="fr-FR" sz="1800" dirty="0" smtClean="0">
                <a:solidFill>
                  <a:srgbClr val="002060"/>
                </a:solidFill>
              </a:rPr>
              <a:t>Réponses </a:t>
            </a:r>
            <a:r>
              <a:rPr lang="fr-FR" sz="1800" dirty="0">
                <a:solidFill>
                  <a:srgbClr val="002060"/>
                </a:solidFill>
              </a:rPr>
              <a:t>personnalisées aux demandes des citoyens et acteurs du territoire; </a:t>
            </a:r>
            <a:r>
              <a:rPr lang="fr-FR" sz="1800" dirty="0" smtClean="0">
                <a:solidFill>
                  <a:srgbClr val="002060"/>
                </a:solidFill>
              </a:rPr>
              <a:t>aide à la recherche de financements</a:t>
            </a:r>
          </a:p>
          <a:p>
            <a:r>
              <a:rPr lang="fr-FR" sz="1800" b="1" dirty="0" smtClean="0">
                <a:solidFill>
                  <a:srgbClr val="002060"/>
                </a:solidFill>
              </a:rPr>
              <a:t>Animer:</a:t>
            </a:r>
          </a:p>
          <a:p>
            <a:pPr marL="0" indent="0">
              <a:buNone/>
            </a:pPr>
            <a:r>
              <a:rPr lang="fr-FR" sz="1800" dirty="0" smtClean="0">
                <a:solidFill>
                  <a:srgbClr val="002060"/>
                </a:solidFill>
              </a:rPr>
              <a:t>Organisation </a:t>
            </a:r>
            <a:r>
              <a:rPr lang="fr-FR" sz="1800" dirty="0">
                <a:solidFill>
                  <a:srgbClr val="002060"/>
                </a:solidFill>
              </a:rPr>
              <a:t>d’événements grand </a:t>
            </a:r>
            <a:r>
              <a:rPr lang="fr-FR" sz="1800" dirty="0" smtClean="0">
                <a:solidFill>
                  <a:srgbClr val="002060"/>
                </a:solidFill>
              </a:rPr>
              <a:t>public: conférences-débats</a:t>
            </a:r>
            <a:r>
              <a:rPr lang="fr-FR" sz="1800" dirty="0">
                <a:solidFill>
                  <a:srgbClr val="002060"/>
                </a:solidFill>
              </a:rPr>
              <a:t>, ateliers d’informations, </a:t>
            </a:r>
            <a:r>
              <a:rPr lang="fr-FR" sz="1800" dirty="0" smtClean="0">
                <a:solidFill>
                  <a:srgbClr val="002060"/>
                </a:solidFill>
              </a:rPr>
              <a:t>forums</a:t>
            </a:r>
            <a:r>
              <a:rPr lang="fr-FR" sz="1800" dirty="0">
                <a:solidFill>
                  <a:srgbClr val="002060"/>
                </a:solidFill>
              </a:rPr>
              <a:t>... </a:t>
            </a:r>
          </a:p>
          <a:p>
            <a:pPr marL="0" indent="0">
              <a:buNone/>
            </a:pPr>
            <a:r>
              <a:rPr lang="fr-FR" sz="1800" dirty="0" smtClean="0">
                <a:solidFill>
                  <a:srgbClr val="002060"/>
                </a:solidFill>
              </a:rPr>
              <a:t> </a:t>
            </a:r>
            <a:r>
              <a:rPr lang="fr-FR" sz="1800" dirty="0">
                <a:solidFill>
                  <a:srgbClr val="002060"/>
                </a:solidFill>
              </a:rPr>
              <a:t>Animations de journées d’information ou de formations auprès de différents publics en fonction des demandes et également pour le public scolaire et </a:t>
            </a:r>
            <a:r>
              <a:rPr lang="fr-FR" sz="1800" dirty="0" smtClean="0">
                <a:solidFill>
                  <a:srgbClr val="002060"/>
                </a:solidFill>
              </a:rPr>
              <a:t>jeunesse</a:t>
            </a:r>
            <a:endParaRPr lang="fr-FR" sz="1800" dirty="0">
              <a:solidFill>
                <a:srgbClr val="002060"/>
              </a:solidFill>
            </a:endParaRPr>
          </a:p>
        </p:txBody>
      </p:sp>
    </p:spTree>
    <p:extLst>
      <p:ext uri="{BB962C8B-B14F-4D97-AF65-F5344CB8AC3E}">
        <p14:creationId xmlns:p14="http://schemas.microsoft.com/office/powerpoint/2010/main" xmlns="" val="3904270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071546"/>
            <a:ext cx="7467600" cy="439718"/>
          </a:xfrm>
        </p:spPr>
        <p:txBody>
          <a:bodyPr>
            <a:normAutofit fontScale="90000"/>
          </a:bodyPr>
          <a:lstStyle/>
          <a:p>
            <a:pPr algn="ctr">
              <a:defRPr/>
            </a:pPr>
            <a:r>
              <a:rPr lang="fr-FR" altLang="fr-FR" sz="3200" b="1" dirty="0" smtClean="0">
                <a:solidFill>
                  <a:srgbClr val="00B050"/>
                </a:solidFill>
              </a:rPr>
              <a:t>Fonds Européen de Développement Régional FEDER</a:t>
            </a:r>
            <a:r>
              <a:rPr lang="fr-FR" altLang="fr-FR" sz="3200" dirty="0" smtClean="0">
                <a:solidFill>
                  <a:srgbClr val="002060"/>
                </a:solidFill>
              </a:rPr>
              <a:t/>
            </a:r>
            <a:br>
              <a:rPr lang="fr-FR" altLang="fr-FR" sz="3200" dirty="0" smtClean="0">
                <a:solidFill>
                  <a:srgbClr val="002060"/>
                </a:solidFill>
              </a:rPr>
            </a:br>
            <a:endParaRPr lang="fr-FR" b="1" dirty="0">
              <a:solidFill>
                <a:srgbClr val="00B050"/>
              </a:solidFill>
            </a:endParaRPr>
          </a:p>
        </p:txBody>
      </p:sp>
      <p:sp>
        <p:nvSpPr>
          <p:cNvPr id="45059" name="Espace réservé du contenu 2"/>
          <p:cNvSpPr>
            <a:spLocks noGrp="1"/>
          </p:cNvSpPr>
          <p:nvPr>
            <p:ph idx="1"/>
          </p:nvPr>
        </p:nvSpPr>
        <p:spPr>
          <a:xfrm>
            <a:off x="457200" y="857232"/>
            <a:ext cx="8258204" cy="5616720"/>
          </a:xfrm>
        </p:spPr>
        <p:txBody>
          <a:bodyPr>
            <a:normAutofit/>
          </a:bodyPr>
          <a:lstStyle/>
          <a:p>
            <a:pPr>
              <a:buFont typeface="Arial" pitchFamily="34" charset="0"/>
              <a:buNone/>
            </a:pPr>
            <a:endParaRPr lang="fr-FR" altLang="fr-FR" dirty="0" smtClean="0">
              <a:solidFill>
                <a:srgbClr val="002060"/>
              </a:solidFill>
            </a:endParaRPr>
          </a:p>
          <a:p>
            <a:pPr>
              <a:buFont typeface="Wingdings" pitchFamily="2" charset="2"/>
              <a:buChar char="à"/>
            </a:pPr>
            <a:r>
              <a:rPr lang="fr-FR" altLang="fr-FR" dirty="0" smtClean="0">
                <a:solidFill>
                  <a:srgbClr val="002060"/>
                </a:solidFill>
              </a:rPr>
              <a:t> Stratégie fondée sur l’innovation et le développement durable afin de renforcer les synergies entre croissance durable, protection de l’environnement et compétitivité des territoires.</a:t>
            </a:r>
          </a:p>
          <a:p>
            <a:pPr>
              <a:buFont typeface="Arial" pitchFamily="34" charset="0"/>
              <a:buNone/>
            </a:pPr>
            <a:endParaRPr lang="fr-FR" altLang="fr-FR" dirty="0" smtClean="0">
              <a:solidFill>
                <a:srgbClr val="002060"/>
              </a:solidFill>
            </a:endParaRPr>
          </a:p>
          <a:p>
            <a:r>
              <a:rPr lang="fr-FR" altLang="fr-FR" dirty="0" smtClean="0">
                <a:solidFill>
                  <a:srgbClr val="002060"/>
                </a:solidFill>
              </a:rPr>
              <a:t>Pour 2014-2020, un budget de </a:t>
            </a:r>
            <a:r>
              <a:rPr lang="fr-FR" altLang="fr-FR" b="1" dirty="0" smtClean="0">
                <a:solidFill>
                  <a:srgbClr val="002060"/>
                </a:solidFill>
              </a:rPr>
              <a:t>364,1 millions d’euros en Rhône-Alpes</a:t>
            </a:r>
          </a:p>
          <a:p>
            <a:pPr>
              <a:buNone/>
            </a:pPr>
            <a:endParaRPr lang="fr-FR" altLang="fr-FR" b="1" dirty="0" smtClean="0">
              <a:solidFill>
                <a:srgbClr val="002060"/>
              </a:solidFill>
            </a:endParaRPr>
          </a:p>
          <a:p>
            <a:r>
              <a:rPr lang="fr-FR" altLang="fr-FR" b="1" dirty="0" smtClean="0">
                <a:solidFill>
                  <a:srgbClr val="002060"/>
                </a:solidFill>
              </a:rPr>
              <a:t>Destiné notamment aux groupements ou fédérations d’entreprises ou de collectivités</a:t>
            </a:r>
          </a:p>
          <a:p>
            <a:r>
              <a:rPr lang="fr-FR" altLang="fr-FR" b="1" dirty="0" smtClean="0">
                <a:solidFill>
                  <a:srgbClr val="002060"/>
                </a:solidFill>
              </a:rPr>
              <a:t>Articulation avec les politiques régionales déjà existantes</a:t>
            </a:r>
          </a:p>
          <a:p>
            <a:pPr>
              <a:buFont typeface="Arial" pitchFamily="34" charset="0"/>
              <a:buNone/>
            </a:pPr>
            <a:endParaRPr lang="fr-FR" altLang="fr-FR" dirty="0" smtClean="0"/>
          </a:p>
          <a:p>
            <a:pPr>
              <a:buFont typeface="Arial" pitchFamily="34" charset="0"/>
              <a:buNone/>
            </a:pPr>
            <a:endParaRPr lang="fr-FR" altLang="fr-FR"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7467600" cy="714380"/>
          </a:xfrm>
        </p:spPr>
        <p:txBody>
          <a:bodyPr>
            <a:normAutofit/>
          </a:bodyPr>
          <a:lstStyle/>
          <a:p>
            <a:pPr algn="ctr"/>
            <a:r>
              <a:rPr lang="fr-FR" b="1" dirty="0" smtClean="0">
                <a:solidFill>
                  <a:srgbClr val="00B050"/>
                </a:solidFill>
              </a:rPr>
              <a:t>FEDER – Axe 1</a:t>
            </a:r>
            <a:endParaRPr lang="fr-FR" b="1" dirty="0">
              <a:solidFill>
                <a:srgbClr val="00B050"/>
              </a:solidFill>
            </a:endParaRPr>
          </a:p>
        </p:txBody>
      </p:sp>
      <p:sp>
        <p:nvSpPr>
          <p:cNvPr id="3" name="Espace réservé du contenu 2"/>
          <p:cNvSpPr>
            <a:spLocks noGrp="1"/>
          </p:cNvSpPr>
          <p:nvPr>
            <p:ph sz="quarter" idx="1"/>
          </p:nvPr>
        </p:nvSpPr>
        <p:spPr>
          <a:xfrm>
            <a:off x="214282" y="1071546"/>
            <a:ext cx="8786874" cy="5402406"/>
          </a:xfrm>
        </p:spPr>
        <p:txBody>
          <a:bodyPr>
            <a:normAutofit/>
          </a:bodyPr>
          <a:lstStyle/>
          <a:p>
            <a:pPr>
              <a:buNone/>
            </a:pPr>
            <a:r>
              <a:rPr lang="fr-FR" altLang="fr-FR" b="1" dirty="0" smtClean="0">
                <a:solidFill>
                  <a:srgbClr val="002060"/>
                </a:solidFill>
              </a:rPr>
              <a:t>L’innovation au service des enjeux sociétaux  </a:t>
            </a:r>
          </a:p>
          <a:p>
            <a:pPr>
              <a:buNone/>
            </a:pPr>
            <a:r>
              <a:rPr lang="fr-FR" altLang="fr-FR" dirty="0" smtClean="0">
                <a:solidFill>
                  <a:srgbClr val="002060"/>
                </a:solidFill>
              </a:rPr>
              <a:t>207 M€ au total avec 3 objectifs thématiques : </a:t>
            </a:r>
          </a:p>
          <a:p>
            <a:pPr>
              <a:buNone/>
            </a:pPr>
            <a:endParaRPr lang="fr-FR" altLang="fr-FR" dirty="0" smtClean="0">
              <a:solidFill>
                <a:srgbClr val="002060"/>
              </a:solidFill>
            </a:endParaRPr>
          </a:p>
          <a:p>
            <a:pPr>
              <a:buFont typeface="Wingdings" pitchFamily="2" charset="2"/>
              <a:buChar char="v"/>
            </a:pPr>
            <a:r>
              <a:rPr lang="fr-FR" altLang="fr-FR" dirty="0" smtClean="0">
                <a:solidFill>
                  <a:srgbClr val="002060"/>
                </a:solidFill>
              </a:rPr>
              <a:t>Actions collectives de recherche&amp;développement dans des domaines comme le stockage d’énergie, la santé, les systèmes de mobilités intelligents…) – 90M€</a:t>
            </a:r>
          </a:p>
          <a:p>
            <a:pPr>
              <a:buFont typeface="Wingdings" pitchFamily="2" charset="2"/>
              <a:buChar char="v"/>
            </a:pPr>
            <a:endParaRPr lang="fr-FR" altLang="fr-FR" dirty="0" smtClean="0">
              <a:solidFill>
                <a:srgbClr val="002060"/>
              </a:solidFill>
            </a:endParaRPr>
          </a:p>
          <a:p>
            <a:pPr>
              <a:buFont typeface="Wingdings" pitchFamily="2" charset="2"/>
              <a:buChar char="v"/>
            </a:pPr>
            <a:r>
              <a:rPr lang="fr-FR" altLang="fr-FR" dirty="0" smtClean="0">
                <a:solidFill>
                  <a:srgbClr val="002060"/>
                </a:solidFill>
              </a:rPr>
              <a:t>Les TIC : infrastructures haut-débit, transition numérique des entreprises et nouveaux usages innovants – 48M€</a:t>
            </a:r>
          </a:p>
          <a:p>
            <a:pPr>
              <a:buFont typeface="Wingdings" pitchFamily="2" charset="2"/>
              <a:buChar char="v"/>
            </a:pPr>
            <a:endParaRPr lang="fr-FR" altLang="fr-FR" dirty="0" smtClean="0">
              <a:solidFill>
                <a:srgbClr val="002060"/>
              </a:solidFill>
            </a:endParaRPr>
          </a:p>
          <a:p>
            <a:pPr>
              <a:buFont typeface="Wingdings" pitchFamily="2" charset="2"/>
              <a:buChar char="v"/>
            </a:pPr>
            <a:r>
              <a:rPr lang="fr-FR" altLang="fr-FR" dirty="0" smtClean="0">
                <a:solidFill>
                  <a:srgbClr val="002060"/>
                </a:solidFill>
              </a:rPr>
              <a:t>Compétitivité des PME : économie de proximité, innovation sociale dans l’entreprise, favoriser le développement à l’export – 60 M€</a:t>
            </a:r>
          </a:p>
          <a:p>
            <a:pPr>
              <a:buFont typeface="Wingdings" pitchFamily="2" charset="2"/>
              <a:buChar char="v"/>
            </a:pPr>
            <a:endParaRPr lang="fr-FR" altLang="fr-FR" dirty="0" smtClean="0">
              <a:solidFill>
                <a:srgbClr val="002060"/>
              </a:solidFill>
            </a:endParaRPr>
          </a:p>
          <a:p>
            <a:pPr>
              <a:buNone/>
            </a:pPr>
            <a:endParaRPr lang="fr-FR" altLang="fr-FR" dirty="0" smtClean="0">
              <a:solidFill>
                <a:srgbClr val="002060"/>
              </a:solidFill>
            </a:endParaRPr>
          </a:p>
          <a:p>
            <a:pPr>
              <a:buNone/>
            </a:pPr>
            <a:endParaRPr lang="fr-FR" altLang="fr-FR" dirty="0" smtClean="0">
              <a:solidFill>
                <a:srgbClr val="002060"/>
              </a:solidFill>
            </a:endParaRPr>
          </a:p>
          <a:p>
            <a:pPr>
              <a:buNone/>
            </a:pPr>
            <a:endParaRPr lang="fr-FR" altLang="fr-FR" dirty="0" smtClean="0">
              <a:solidFill>
                <a:srgbClr val="002060"/>
              </a:solidFill>
            </a:endParaRPr>
          </a:p>
          <a:p>
            <a:endParaRPr lang="fr-F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54032"/>
          </a:xfrm>
        </p:spPr>
        <p:txBody>
          <a:bodyPr/>
          <a:lstStyle/>
          <a:p>
            <a:pPr algn="ctr"/>
            <a:r>
              <a:rPr lang="fr-FR" b="1" dirty="0" smtClean="0">
                <a:solidFill>
                  <a:srgbClr val="00B050"/>
                </a:solidFill>
              </a:rPr>
              <a:t>FEDER – Axe 2</a:t>
            </a:r>
            <a:endParaRPr lang="fr-FR" dirty="0"/>
          </a:p>
        </p:txBody>
      </p:sp>
      <p:sp>
        <p:nvSpPr>
          <p:cNvPr id="3" name="Espace réservé du contenu 2"/>
          <p:cNvSpPr>
            <a:spLocks noGrp="1"/>
          </p:cNvSpPr>
          <p:nvPr>
            <p:ph sz="quarter" idx="1"/>
          </p:nvPr>
        </p:nvSpPr>
        <p:spPr>
          <a:xfrm>
            <a:off x="457200" y="1142984"/>
            <a:ext cx="8186766" cy="5330968"/>
          </a:xfrm>
        </p:spPr>
        <p:txBody>
          <a:bodyPr/>
          <a:lstStyle/>
          <a:p>
            <a:pPr>
              <a:buNone/>
            </a:pPr>
            <a:r>
              <a:rPr lang="fr-FR" altLang="fr-FR" b="1" dirty="0" smtClean="0">
                <a:solidFill>
                  <a:srgbClr val="002060"/>
                </a:solidFill>
              </a:rPr>
              <a:t>La transition énergétique, les transports et l’environnement comme levier du développement durable </a:t>
            </a:r>
            <a:r>
              <a:rPr lang="fr-FR" altLang="fr-FR" dirty="0" smtClean="0">
                <a:solidFill>
                  <a:srgbClr val="002060"/>
                </a:solidFill>
              </a:rPr>
              <a:t>– 146 M€</a:t>
            </a:r>
          </a:p>
          <a:p>
            <a:pPr>
              <a:buNone/>
            </a:pPr>
            <a:endParaRPr lang="fr-FR" altLang="fr-FR" dirty="0" smtClean="0">
              <a:solidFill>
                <a:srgbClr val="002060"/>
              </a:solidFill>
            </a:endParaRPr>
          </a:p>
          <a:p>
            <a:pPr>
              <a:buFont typeface="Wingdings" pitchFamily="2" charset="2"/>
              <a:buChar char="v"/>
            </a:pPr>
            <a:r>
              <a:rPr lang="fr-FR" altLang="fr-FR" dirty="0" smtClean="0">
                <a:solidFill>
                  <a:srgbClr val="002060"/>
                </a:solidFill>
              </a:rPr>
              <a:t>Transition énergétique : augmenter les sources d’ENR, la performance énergétique des bâtiments tertiaires publics et dans les logements sociaux, favoriser le report modal des voyageurs et marchandises – 97M€</a:t>
            </a:r>
          </a:p>
          <a:p>
            <a:pPr>
              <a:buNone/>
            </a:pPr>
            <a:endParaRPr lang="fr-FR" altLang="fr-FR" dirty="0" smtClean="0">
              <a:solidFill>
                <a:srgbClr val="002060"/>
              </a:solidFill>
            </a:endParaRPr>
          </a:p>
          <a:p>
            <a:pPr>
              <a:buFont typeface="Wingdings" pitchFamily="2" charset="2"/>
              <a:buChar char="v"/>
            </a:pPr>
            <a:r>
              <a:rPr lang="fr-FR" altLang="fr-FR" dirty="0" smtClean="0">
                <a:solidFill>
                  <a:srgbClr val="002060"/>
                </a:solidFill>
              </a:rPr>
              <a:t>Environnement : préserver les trames vertes et bleues et réduire l’artificialisation des sols, requalifier les friches industrielles – 49M€</a:t>
            </a:r>
          </a:p>
          <a:p>
            <a:endParaRPr lang="fr-F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20688"/>
            <a:ext cx="7467600" cy="1143000"/>
          </a:xfrm>
        </p:spPr>
        <p:txBody>
          <a:bodyPr>
            <a:normAutofit fontScale="90000"/>
          </a:bodyPr>
          <a:lstStyle/>
          <a:p>
            <a:pPr algn="ctr">
              <a:defRPr/>
            </a:pPr>
            <a:r>
              <a:rPr lang="fr-FR" altLang="fr-FR" sz="4000" b="1" dirty="0" smtClean="0">
                <a:solidFill>
                  <a:srgbClr val="00B050"/>
                </a:solidFill>
              </a:rPr>
              <a:t>Fonds social européen</a:t>
            </a:r>
            <a:br>
              <a:rPr lang="fr-FR" altLang="fr-FR" sz="4000" b="1" dirty="0" smtClean="0">
                <a:solidFill>
                  <a:srgbClr val="00B050"/>
                </a:solidFill>
              </a:rPr>
            </a:br>
            <a:r>
              <a:rPr lang="fr-FR" altLang="fr-FR" sz="4000" b="1" dirty="0" smtClean="0">
                <a:solidFill>
                  <a:srgbClr val="00B050"/>
                </a:solidFill>
              </a:rPr>
              <a:t>FSE</a:t>
            </a:r>
            <a:r>
              <a:rPr lang="fr-FR" altLang="fr-FR" sz="4400" dirty="0" smtClean="0">
                <a:solidFill>
                  <a:srgbClr val="002060"/>
                </a:solidFill>
              </a:rPr>
              <a:t/>
            </a:r>
            <a:br>
              <a:rPr lang="fr-FR" altLang="fr-FR" sz="4400" dirty="0" smtClean="0">
                <a:solidFill>
                  <a:srgbClr val="002060"/>
                </a:solidFill>
              </a:rPr>
            </a:br>
            <a:endParaRPr lang="fr-FR" sz="4400" b="1" dirty="0">
              <a:solidFill>
                <a:srgbClr val="00B050"/>
              </a:solidFill>
            </a:endParaRPr>
          </a:p>
        </p:txBody>
      </p:sp>
      <p:sp>
        <p:nvSpPr>
          <p:cNvPr id="51203" name="Espace réservé du contenu 2"/>
          <p:cNvSpPr>
            <a:spLocks noGrp="1"/>
          </p:cNvSpPr>
          <p:nvPr>
            <p:ph idx="1"/>
          </p:nvPr>
        </p:nvSpPr>
        <p:spPr>
          <a:xfrm>
            <a:off x="323528" y="1556792"/>
            <a:ext cx="8186766" cy="5545282"/>
          </a:xfrm>
        </p:spPr>
        <p:txBody>
          <a:bodyPr>
            <a:normAutofit/>
          </a:bodyPr>
          <a:lstStyle/>
          <a:p>
            <a:pPr>
              <a:buFont typeface="Arial" pitchFamily="34" charset="0"/>
              <a:buNone/>
            </a:pPr>
            <a:endParaRPr lang="fr-FR" altLang="fr-FR" dirty="0" smtClean="0">
              <a:solidFill>
                <a:srgbClr val="002060"/>
              </a:solidFill>
            </a:endParaRPr>
          </a:p>
          <a:p>
            <a:r>
              <a:rPr lang="fr-FR" altLang="fr-FR" dirty="0" smtClean="0">
                <a:solidFill>
                  <a:srgbClr val="002060"/>
                </a:solidFill>
              </a:rPr>
              <a:t>Pour 2014-2020, </a:t>
            </a:r>
            <a:r>
              <a:rPr lang="fr-FR" altLang="fr-FR" b="1" dirty="0" smtClean="0">
                <a:solidFill>
                  <a:srgbClr val="002060"/>
                </a:solidFill>
              </a:rPr>
              <a:t>176 millions d’euros géré par l’Etat en Rhône-Alpes </a:t>
            </a:r>
            <a:r>
              <a:rPr lang="fr-FR" altLang="fr-FR" dirty="0" smtClean="0">
                <a:solidFill>
                  <a:srgbClr val="002060"/>
                </a:solidFill>
              </a:rPr>
              <a:t>(inclusion/pauvreté – mobilités professionnelles – sécurisation des parcours – égalité homme/femme – lutte contre les discriminations)</a:t>
            </a:r>
            <a:endParaRPr lang="fr-FR" altLang="fr-FR" dirty="0" smtClean="0"/>
          </a:p>
          <a:p>
            <a:pPr>
              <a:buNone/>
            </a:pPr>
            <a:endParaRPr lang="fr-FR" altLang="fr-FR" b="1" dirty="0" smtClean="0">
              <a:solidFill>
                <a:srgbClr val="002060"/>
              </a:solidFill>
            </a:endParaRPr>
          </a:p>
          <a:p>
            <a:pPr>
              <a:buNone/>
            </a:pPr>
            <a:r>
              <a:rPr lang="fr-FR" altLang="fr-FR" dirty="0" smtClean="0">
                <a:solidFill>
                  <a:srgbClr val="002060"/>
                </a:solidFill>
              </a:rPr>
              <a:t>Mais actuellement pas d’appels à projets, courant 2017 : c’est la DIRECCTE qui gère cette partie</a:t>
            </a:r>
          </a:p>
          <a:p>
            <a:pPr>
              <a:buNone/>
            </a:pPr>
            <a:endParaRPr lang="fr-FR" altLang="fr-FR" b="1" dirty="0" smtClean="0">
              <a:solidFill>
                <a:srgbClr val="002060"/>
              </a:solidFill>
            </a:endParaRPr>
          </a:p>
          <a:p>
            <a:pPr>
              <a:buFont typeface="Arial" pitchFamily="34" charset="0"/>
              <a:buNone/>
            </a:pPr>
            <a:endParaRPr lang="fr-FR" altLang="fr-FR" dirty="0" smtClean="0">
              <a:solidFill>
                <a:srgbClr val="002060"/>
              </a:solidFill>
            </a:endParaRPr>
          </a:p>
        </p:txBody>
      </p:sp>
    </p:spTree>
    <p:extLst>
      <p:ext uri="{BB962C8B-B14F-4D97-AF65-F5344CB8AC3E}">
        <p14:creationId xmlns:p14="http://schemas.microsoft.com/office/powerpoint/2010/main" xmlns="" val="2238788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20688"/>
            <a:ext cx="7467600" cy="1143000"/>
          </a:xfrm>
        </p:spPr>
        <p:txBody>
          <a:bodyPr>
            <a:normAutofit fontScale="90000"/>
          </a:bodyPr>
          <a:lstStyle/>
          <a:p>
            <a:pPr algn="ctr">
              <a:defRPr/>
            </a:pPr>
            <a:r>
              <a:rPr lang="fr-FR" altLang="fr-FR" sz="4000" b="1" dirty="0" smtClean="0">
                <a:solidFill>
                  <a:srgbClr val="00B050"/>
                </a:solidFill>
              </a:rPr>
              <a:t>Fonds social européen</a:t>
            </a:r>
            <a:br>
              <a:rPr lang="fr-FR" altLang="fr-FR" sz="4000" b="1" dirty="0" smtClean="0">
                <a:solidFill>
                  <a:srgbClr val="00B050"/>
                </a:solidFill>
              </a:rPr>
            </a:br>
            <a:r>
              <a:rPr lang="fr-FR" altLang="fr-FR" sz="4000" b="1" dirty="0" smtClean="0">
                <a:solidFill>
                  <a:srgbClr val="00B050"/>
                </a:solidFill>
              </a:rPr>
              <a:t>FSE</a:t>
            </a:r>
            <a:r>
              <a:rPr lang="fr-FR" altLang="fr-FR" sz="4400" dirty="0" smtClean="0">
                <a:solidFill>
                  <a:srgbClr val="002060"/>
                </a:solidFill>
              </a:rPr>
              <a:t/>
            </a:r>
            <a:br>
              <a:rPr lang="fr-FR" altLang="fr-FR" sz="4400" dirty="0" smtClean="0">
                <a:solidFill>
                  <a:srgbClr val="002060"/>
                </a:solidFill>
              </a:rPr>
            </a:br>
            <a:endParaRPr lang="fr-FR" sz="4400" b="1" dirty="0">
              <a:solidFill>
                <a:srgbClr val="00B050"/>
              </a:solidFill>
            </a:endParaRPr>
          </a:p>
        </p:txBody>
      </p:sp>
      <p:sp>
        <p:nvSpPr>
          <p:cNvPr id="51203" name="Espace réservé du contenu 2"/>
          <p:cNvSpPr>
            <a:spLocks noGrp="1"/>
          </p:cNvSpPr>
          <p:nvPr>
            <p:ph idx="1"/>
          </p:nvPr>
        </p:nvSpPr>
        <p:spPr>
          <a:xfrm>
            <a:off x="406871" y="908720"/>
            <a:ext cx="8186766" cy="5545282"/>
          </a:xfrm>
        </p:spPr>
        <p:txBody>
          <a:bodyPr>
            <a:normAutofit fontScale="77500" lnSpcReduction="20000"/>
          </a:bodyPr>
          <a:lstStyle/>
          <a:p>
            <a:pPr>
              <a:buFont typeface="Arial" pitchFamily="34" charset="0"/>
              <a:buNone/>
            </a:pPr>
            <a:endParaRPr lang="fr-FR" altLang="fr-FR" dirty="0" smtClean="0">
              <a:solidFill>
                <a:srgbClr val="002060"/>
              </a:solidFill>
            </a:endParaRPr>
          </a:p>
          <a:p>
            <a:r>
              <a:rPr lang="fr-FR" altLang="fr-FR" dirty="0" smtClean="0">
                <a:solidFill>
                  <a:srgbClr val="002060"/>
                </a:solidFill>
              </a:rPr>
              <a:t>Pour 2014-2020, un budget de </a:t>
            </a:r>
            <a:r>
              <a:rPr lang="fr-FR" altLang="fr-FR" b="1" dirty="0" smtClean="0">
                <a:solidFill>
                  <a:srgbClr val="002060"/>
                </a:solidFill>
              </a:rPr>
              <a:t>140 millions d’euros – part gérée par le Conseil Régional Rhône-Alpes </a:t>
            </a:r>
          </a:p>
          <a:p>
            <a:pPr>
              <a:buNone/>
            </a:pPr>
            <a:endParaRPr lang="fr-FR" altLang="fr-FR" b="1" dirty="0" smtClean="0">
              <a:solidFill>
                <a:srgbClr val="002060"/>
              </a:solidFill>
            </a:endParaRPr>
          </a:p>
          <a:p>
            <a:r>
              <a:rPr lang="fr-FR" altLang="fr-FR" b="1" dirty="0" smtClean="0">
                <a:solidFill>
                  <a:srgbClr val="002060"/>
                </a:solidFill>
              </a:rPr>
              <a:t>+ 176 millions d’euros géré par l’Etat en Rhône-Alpes </a:t>
            </a:r>
            <a:r>
              <a:rPr lang="fr-FR" altLang="fr-FR" dirty="0" smtClean="0">
                <a:solidFill>
                  <a:srgbClr val="002060"/>
                </a:solidFill>
              </a:rPr>
              <a:t>(inclusion/pauvreté – mobilités professionnelles – sécurisation des parcours)</a:t>
            </a:r>
            <a:endParaRPr lang="fr-FR" altLang="fr-FR" dirty="0" smtClean="0"/>
          </a:p>
          <a:p>
            <a:pPr>
              <a:buNone/>
            </a:pPr>
            <a:endParaRPr lang="fr-FR" altLang="fr-FR" b="1" dirty="0" smtClean="0">
              <a:solidFill>
                <a:srgbClr val="002060"/>
              </a:solidFill>
            </a:endParaRPr>
          </a:p>
          <a:p>
            <a:r>
              <a:rPr lang="fr-FR" altLang="fr-FR" b="1" dirty="0" smtClean="0">
                <a:solidFill>
                  <a:srgbClr val="002060"/>
                </a:solidFill>
              </a:rPr>
              <a:t>Destiné notamment aux organismes de formation, et associations d’insertion</a:t>
            </a:r>
          </a:p>
          <a:p>
            <a:pPr>
              <a:buNone/>
            </a:pPr>
            <a:endParaRPr lang="fr-FR" altLang="fr-FR" b="1" dirty="0" smtClean="0">
              <a:solidFill>
                <a:srgbClr val="002060"/>
              </a:solidFill>
            </a:endParaRPr>
          </a:p>
          <a:p>
            <a:r>
              <a:rPr lang="fr-FR" altLang="fr-FR" b="1" dirty="0" smtClean="0">
                <a:solidFill>
                  <a:srgbClr val="002060"/>
                </a:solidFill>
              </a:rPr>
              <a:t>Articulation avec les politiques régionales déjà existantes</a:t>
            </a:r>
          </a:p>
          <a:p>
            <a:pPr>
              <a:buNone/>
            </a:pPr>
            <a:endParaRPr lang="fr-FR" altLang="fr-FR" u="sng" dirty="0" smtClean="0">
              <a:solidFill>
                <a:srgbClr val="002060"/>
              </a:solidFill>
            </a:endParaRPr>
          </a:p>
          <a:p>
            <a:pPr>
              <a:buNone/>
            </a:pPr>
            <a:r>
              <a:rPr lang="fr-FR" altLang="fr-FR" i="1" dirty="0" smtClean="0">
                <a:solidFill>
                  <a:srgbClr val="002060"/>
                </a:solidFill>
              </a:rPr>
              <a:t>Objectif d’augmentation : </a:t>
            </a:r>
          </a:p>
          <a:p>
            <a:r>
              <a:rPr lang="fr-FR" altLang="fr-FR" dirty="0" smtClean="0">
                <a:solidFill>
                  <a:srgbClr val="002060"/>
                </a:solidFill>
              </a:rPr>
              <a:t>Du taux d’emploi global,</a:t>
            </a:r>
          </a:p>
          <a:p>
            <a:r>
              <a:rPr lang="fr-FR" altLang="fr-FR" dirty="0" smtClean="0">
                <a:solidFill>
                  <a:srgbClr val="002060"/>
                </a:solidFill>
              </a:rPr>
              <a:t>Du taux d’emploi des femmes et du taux d’emploi des seniors (55-64 ans). </a:t>
            </a:r>
            <a:r>
              <a:rPr lang="fr-FR" altLang="fr-FR" b="1" dirty="0" smtClean="0">
                <a:solidFill>
                  <a:srgbClr val="002060"/>
                </a:solidFill>
              </a:rPr>
              <a:t>A ce titre, il cofinance les politiques nationales, régionales et locales en matière d’emploi, de formation et d’insertion professionnelle.</a:t>
            </a:r>
          </a:p>
          <a:p>
            <a:pPr>
              <a:buFont typeface="Arial" pitchFamily="34" charset="0"/>
              <a:buNone/>
            </a:pPr>
            <a:endParaRPr lang="fr-FR" altLang="fr-FR" dirty="0" smtClean="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96908"/>
          </a:xfrm>
        </p:spPr>
        <p:txBody>
          <a:bodyPr/>
          <a:lstStyle/>
          <a:p>
            <a:pPr algn="ctr"/>
            <a:r>
              <a:rPr lang="fr-FR" b="1" dirty="0" smtClean="0">
                <a:solidFill>
                  <a:srgbClr val="00B050"/>
                </a:solidFill>
              </a:rPr>
              <a:t>FSE - Axe 3</a:t>
            </a:r>
            <a:endParaRPr lang="fr-FR" b="1" dirty="0">
              <a:solidFill>
                <a:srgbClr val="00B050"/>
              </a:solidFill>
            </a:endParaRPr>
          </a:p>
        </p:txBody>
      </p:sp>
      <p:sp>
        <p:nvSpPr>
          <p:cNvPr id="3" name="Espace réservé du contenu 2"/>
          <p:cNvSpPr>
            <a:spLocks noGrp="1"/>
          </p:cNvSpPr>
          <p:nvPr>
            <p:ph sz="quarter" idx="1"/>
          </p:nvPr>
        </p:nvSpPr>
        <p:spPr>
          <a:xfrm>
            <a:off x="457200" y="1600200"/>
            <a:ext cx="8258204" cy="4873752"/>
          </a:xfrm>
        </p:spPr>
        <p:txBody>
          <a:bodyPr/>
          <a:lstStyle/>
          <a:p>
            <a:pPr>
              <a:buNone/>
            </a:pPr>
            <a:r>
              <a:rPr lang="fr-FR" b="1" dirty="0" smtClean="0">
                <a:solidFill>
                  <a:srgbClr val="002060"/>
                </a:solidFill>
              </a:rPr>
              <a:t>Soutenir l'emploi durable et la mobilité de la main d'œuvre – 32 M€</a:t>
            </a:r>
          </a:p>
          <a:p>
            <a:pPr>
              <a:buNone/>
            </a:pPr>
            <a:endParaRPr lang="fr-FR" b="1" dirty="0" smtClean="0">
              <a:solidFill>
                <a:srgbClr val="002060"/>
              </a:solidFill>
            </a:endParaRPr>
          </a:p>
          <a:p>
            <a:pPr>
              <a:buFont typeface="Wingdings" pitchFamily="2" charset="2"/>
              <a:buChar char="v"/>
            </a:pPr>
            <a:r>
              <a:rPr lang="fr-FR" altLang="fr-FR" dirty="0" smtClean="0">
                <a:solidFill>
                  <a:srgbClr val="002060"/>
                </a:solidFill>
              </a:rPr>
              <a:t>Favoriser la création d’emploi par un accompagnement renforcé des entreprises </a:t>
            </a:r>
          </a:p>
          <a:p>
            <a:pPr>
              <a:buFont typeface="Wingdings" pitchFamily="2" charset="2"/>
              <a:buChar char="v"/>
            </a:pPr>
            <a:r>
              <a:rPr lang="fr-FR" altLang="fr-FR" dirty="0" smtClean="0">
                <a:solidFill>
                  <a:srgbClr val="002060"/>
                </a:solidFill>
              </a:rPr>
              <a:t>Réduire le nombre de défaillances d’entreprises et les licenciements en anticipant les mutations économiques et en permettant la sécurisation des parcours</a:t>
            </a:r>
          </a:p>
          <a:p>
            <a:pPr>
              <a:buFont typeface="Wingdings" pitchFamily="2" charset="2"/>
              <a:buChar char="v"/>
            </a:pPr>
            <a:endParaRPr lang="fr-FR" altLang="fr-FR" dirty="0" smtClean="0">
              <a:solidFill>
                <a:srgbClr val="002060"/>
              </a:solidFill>
            </a:endParaRPr>
          </a:p>
          <a:p>
            <a:pPr>
              <a:buFont typeface="Wingdings" pitchFamily="2" charset="2"/>
              <a:buChar char="v"/>
            </a:pPr>
            <a:endParaRPr lang="fr-FR" altLang="fr-FR" dirty="0" smtClean="0">
              <a:solidFill>
                <a:srgbClr val="002060"/>
              </a:solidFill>
            </a:endParaRPr>
          </a:p>
          <a:p>
            <a:endParaRPr lang="fr-F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7467600" cy="774720"/>
          </a:xfrm>
        </p:spPr>
        <p:txBody>
          <a:bodyPr/>
          <a:lstStyle/>
          <a:p>
            <a:pPr algn="ctr"/>
            <a:r>
              <a:rPr lang="fr-FR" b="1" dirty="0" smtClean="0">
                <a:solidFill>
                  <a:srgbClr val="00B050"/>
                </a:solidFill>
              </a:rPr>
              <a:t>FSE - Axe 4</a:t>
            </a:r>
            <a:endParaRPr lang="fr-FR" b="1" dirty="0">
              <a:solidFill>
                <a:srgbClr val="00B050"/>
              </a:solidFill>
            </a:endParaRPr>
          </a:p>
        </p:txBody>
      </p:sp>
      <p:sp>
        <p:nvSpPr>
          <p:cNvPr id="3" name="Espace réservé du contenu 2"/>
          <p:cNvSpPr>
            <a:spLocks noGrp="1"/>
          </p:cNvSpPr>
          <p:nvPr>
            <p:ph sz="quarter" idx="1"/>
          </p:nvPr>
        </p:nvSpPr>
        <p:spPr/>
        <p:txBody>
          <a:bodyPr/>
          <a:lstStyle/>
          <a:p>
            <a:pPr>
              <a:buNone/>
            </a:pPr>
            <a:r>
              <a:rPr lang="fr-FR" b="1" dirty="0" smtClean="0">
                <a:solidFill>
                  <a:srgbClr val="002060"/>
                </a:solidFill>
              </a:rPr>
              <a:t>Augmenter la qualification des demandeurs d'emploi par la formation tout au long de la vie – 108 M€</a:t>
            </a:r>
          </a:p>
          <a:p>
            <a:pPr>
              <a:buNone/>
            </a:pPr>
            <a:endParaRPr lang="fr-FR" b="1" dirty="0" smtClean="0">
              <a:solidFill>
                <a:srgbClr val="002060"/>
              </a:solidFill>
            </a:endParaRPr>
          </a:p>
          <a:p>
            <a:pPr>
              <a:buFont typeface="Wingdings" pitchFamily="2" charset="2"/>
              <a:buChar char="v"/>
            </a:pPr>
            <a:r>
              <a:rPr lang="fr-FR" dirty="0" smtClean="0">
                <a:solidFill>
                  <a:srgbClr val="002060"/>
                </a:solidFill>
              </a:rPr>
              <a:t>Mise en œuvre de la programmation qualifiante et </a:t>
            </a:r>
            <a:r>
              <a:rPr lang="fr-FR" dirty="0" err="1" smtClean="0">
                <a:solidFill>
                  <a:srgbClr val="002060"/>
                </a:solidFill>
              </a:rPr>
              <a:t>certifiante</a:t>
            </a:r>
            <a:r>
              <a:rPr lang="fr-FR" dirty="0" smtClean="0">
                <a:solidFill>
                  <a:srgbClr val="002060"/>
                </a:solidFill>
              </a:rPr>
              <a:t> régionale</a:t>
            </a:r>
          </a:p>
          <a:p>
            <a:pPr>
              <a:buNone/>
            </a:pPr>
            <a:endParaRPr lang="fr-FR" dirty="0" smtClean="0">
              <a:solidFill>
                <a:srgbClr val="002060"/>
              </a:solidFill>
            </a:endParaRPr>
          </a:p>
          <a:p>
            <a:pPr>
              <a:buFont typeface="Wingdings" pitchFamily="2" charset="2"/>
              <a:buChar char="v"/>
            </a:pPr>
            <a:r>
              <a:rPr lang="fr-FR" dirty="0" smtClean="0">
                <a:solidFill>
                  <a:srgbClr val="002060"/>
                </a:solidFill>
              </a:rPr>
              <a:t>Augmenter le nombre de personnes accédant à l’emploi à l’issue de leur formation </a:t>
            </a:r>
          </a:p>
          <a:p>
            <a:pPr>
              <a:buFont typeface="Wingdings" pitchFamily="2" charset="2"/>
              <a:buChar char="v"/>
            </a:pPr>
            <a:endParaRPr lang="fr-FR" b="1" dirty="0" smtClean="0">
              <a:solidFill>
                <a:srgbClr val="002060"/>
              </a:solidFill>
            </a:endParaRPr>
          </a:p>
          <a:p>
            <a:pPr>
              <a:buNone/>
            </a:pPr>
            <a:endParaRPr lang="fr-FR" b="1" dirty="0" smtClean="0">
              <a:solidFill>
                <a:srgbClr val="002060"/>
              </a:solidFill>
            </a:endParaRPr>
          </a:p>
          <a:p>
            <a:pPr>
              <a:buNone/>
            </a:pPr>
            <a:endParaRPr lang="fr-FR"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196752"/>
            <a:ext cx="7467600" cy="5277200"/>
          </a:xfrm>
        </p:spPr>
        <p:txBody>
          <a:bodyPr>
            <a:normAutofit fontScale="85000" lnSpcReduction="20000"/>
          </a:bodyPr>
          <a:lstStyle/>
          <a:p>
            <a:pPr>
              <a:buNone/>
            </a:pPr>
            <a:r>
              <a:rPr lang="fr-FR" b="1" u="sng" dirty="0" smtClean="0">
                <a:solidFill>
                  <a:srgbClr val="002060"/>
                </a:solidFill>
              </a:rPr>
              <a:t>Qu’est-ce qu’</a:t>
            </a:r>
            <a:r>
              <a:rPr lang="fr-FR" b="1" u="sng" dirty="0" err="1" smtClean="0">
                <a:solidFill>
                  <a:srgbClr val="002060"/>
                </a:solidFill>
              </a:rPr>
              <a:t>Interreg</a:t>
            </a:r>
            <a:r>
              <a:rPr lang="fr-FR" b="1" u="sng" dirty="0" smtClean="0">
                <a:solidFill>
                  <a:srgbClr val="002060"/>
                </a:solidFill>
              </a:rPr>
              <a:t> ?</a:t>
            </a:r>
          </a:p>
          <a:p>
            <a:pPr>
              <a:buNone/>
            </a:pPr>
            <a:endParaRPr lang="fr-FR" b="1" dirty="0" smtClean="0">
              <a:solidFill>
                <a:srgbClr val="002060"/>
              </a:solidFill>
            </a:endParaRPr>
          </a:p>
          <a:p>
            <a:r>
              <a:rPr lang="fr-FR" dirty="0" smtClean="0">
                <a:solidFill>
                  <a:srgbClr val="002060"/>
                </a:solidFill>
              </a:rPr>
              <a:t>La </a:t>
            </a:r>
            <a:r>
              <a:rPr lang="fr-FR" b="1" dirty="0" smtClean="0">
                <a:solidFill>
                  <a:srgbClr val="002060"/>
                </a:solidFill>
              </a:rPr>
              <a:t>Coopération Territoriale Européenne</a:t>
            </a:r>
            <a:r>
              <a:rPr lang="fr-FR" dirty="0" smtClean="0">
                <a:solidFill>
                  <a:srgbClr val="002060"/>
                </a:solidFill>
              </a:rPr>
              <a:t>, plus connue sous le nom d’</a:t>
            </a:r>
            <a:r>
              <a:rPr lang="fr-FR" dirty="0" err="1" smtClean="0">
                <a:solidFill>
                  <a:srgbClr val="002060"/>
                </a:solidFill>
              </a:rPr>
              <a:t>Interreg</a:t>
            </a:r>
            <a:r>
              <a:rPr lang="fr-FR" dirty="0" smtClean="0">
                <a:solidFill>
                  <a:srgbClr val="002060"/>
                </a:solidFill>
              </a:rPr>
              <a:t>, est l’un des deux objectifs de la politique de cohésion de l’UE. </a:t>
            </a:r>
          </a:p>
          <a:p>
            <a:r>
              <a:rPr lang="fr-FR" dirty="0" smtClean="0">
                <a:solidFill>
                  <a:srgbClr val="002060"/>
                </a:solidFill>
              </a:rPr>
              <a:t>Cadre de mise en œuvre des actions conjointes et des échanges d’idées sur les politiques à adopter </a:t>
            </a:r>
            <a:r>
              <a:rPr lang="fr-FR" b="1" dirty="0" smtClean="0">
                <a:solidFill>
                  <a:srgbClr val="002060"/>
                </a:solidFill>
              </a:rPr>
              <a:t>entre les acteurs nationaux, régionaux et locaux des différents Etats Membres.</a:t>
            </a:r>
          </a:p>
          <a:p>
            <a:r>
              <a:rPr lang="fr-FR" dirty="0" smtClean="0">
                <a:solidFill>
                  <a:srgbClr val="002060"/>
                </a:solidFill>
              </a:rPr>
              <a:t>Objectif : promouvoir un développement économique, social et harmonieux de l’Europe dans son ensemble.</a:t>
            </a:r>
          </a:p>
          <a:p>
            <a:r>
              <a:rPr lang="fr-FR" dirty="0" smtClean="0">
                <a:solidFill>
                  <a:srgbClr val="002060"/>
                </a:solidFill>
              </a:rPr>
              <a:t>Cinq périodes de programmation d’</a:t>
            </a:r>
            <a:r>
              <a:rPr lang="fr-FR" dirty="0" err="1" smtClean="0">
                <a:solidFill>
                  <a:srgbClr val="002060"/>
                </a:solidFill>
              </a:rPr>
              <a:t>Interreg</a:t>
            </a:r>
            <a:r>
              <a:rPr lang="fr-FR" dirty="0" smtClean="0">
                <a:solidFill>
                  <a:srgbClr val="002060"/>
                </a:solidFill>
              </a:rPr>
              <a:t> se sont succédées depuis 1990.</a:t>
            </a:r>
          </a:p>
          <a:p>
            <a:endParaRPr lang="fr-FR" dirty="0" smtClean="0">
              <a:solidFill>
                <a:srgbClr val="002060"/>
              </a:solidFill>
            </a:endParaRPr>
          </a:p>
          <a:p>
            <a:pPr>
              <a:buNone/>
            </a:pPr>
            <a:r>
              <a:rPr lang="fr-FR" b="1" dirty="0" smtClean="0">
                <a:solidFill>
                  <a:srgbClr val="002060"/>
                </a:solidFill>
              </a:rPr>
              <a:t>3 piliers de coopération</a:t>
            </a:r>
            <a:r>
              <a:rPr lang="fr-FR" dirty="0" smtClean="0">
                <a:solidFill>
                  <a:srgbClr val="002060"/>
                </a:solidFill>
              </a:rPr>
              <a:t> :</a:t>
            </a:r>
          </a:p>
          <a:p>
            <a:r>
              <a:rPr lang="fr-FR" dirty="0" smtClean="0">
                <a:solidFill>
                  <a:srgbClr val="002060"/>
                </a:solidFill>
              </a:rPr>
              <a:t>Transfrontalière (</a:t>
            </a:r>
            <a:r>
              <a:rPr lang="fr-FR" dirty="0" err="1" smtClean="0">
                <a:solidFill>
                  <a:srgbClr val="002060"/>
                </a:solidFill>
              </a:rPr>
              <a:t>Interreg</a:t>
            </a:r>
            <a:r>
              <a:rPr lang="fr-FR" dirty="0" smtClean="0">
                <a:solidFill>
                  <a:srgbClr val="002060"/>
                </a:solidFill>
              </a:rPr>
              <a:t> A) =&gt; ALCOTRA, </a:t>
            </a:r>
            <a:r>
              <a:rPr lang="fr-FR" dirty="0" err="1" smtClean="0">
                <a:solidFill>
                  <a:srgbClr val="002060"/>
                </a:solidFill>
              </a:rPr>
              <a:t>France-Suisse</a:t>
            </a:r>
            <a:endParaRPr lang="fr-FR" dirty="0" smtClean="0">
              <a:solidFill>
                <a:srgbClr val="002060"/>
              </a:solidFill>
            </a:endParaRPr>
          </a:p>
          <a:p>
            <a:r>
              <a:rPr lang="fr-FR" dirty="0" smtClean="0">
                <a:solidFill>
                  <a:srgbClr val="002060"/>
                </a:solidFill>
              </a:rPr>
              <a:t>Transnationale (</a:t>
            </a:r>
            <a:r>
              <a:rPr lang="fr-FR" dirty="0" err="1" smtClean="0">
                <a:solidFill>
                  <a:srgbClr val="002060"/>
                </a:solidFill>
              </a:rPr>
              <a:t>Interreg</a:t>
            </a:r>
            <a:r>
              <a:rPr lang="fr-FR" dirty="0" smtClean="0">
                <a:solidFill>
                  <a:srgbClr val="002060"/>
                </a:solidFill>
              </a:rPr>
              <a:t> B) =&gt; Espace Alpin, Med</a:t>
            </a:r>
          </a:p>
          <a:p>
            <a:r>
              <a:rPr lang="fr-FR" dirty="0" smtClean="0">
                <a:solidFill>
                  <a:srgbClr val="002060"/>
                </a:solidFill>
              </a:rPr>
              <a:t>Interrégionale (</a:t>
            </a:r>
            <a:r>
              <a:rPr lang="fr-FR" dirty="0" err="1" smtClean="0">
                <a:solidFill>
                  <a:srgbClr val="002060"/>
                </a:solidFill>
              </a:rPr>
              <a:t>Interreg</a:t>
            </a:r>
            <a:r>
              <a:rPr lang="fr-FR" dirty="0" smtClean="0">
                <a:solidFill>
                  <a:srgbClr val="002060"/>
                </a:solidFill>
              </a:rPr>
              <a:t> C) =&gt; POIA, Massif Central</a:t>
            </a:r>
          </a:p>
          <a:p>
            <a:endParaRPr lang="fr-FR" dirty="0">
              <a:solidFill>
                <a:srgbClr val="002060"/>
              </a:solidFill>
            </a:endParaRPr>
          </a:p>
        </p:txBody>
      </p:sp>
      <p:sp>
        <p:nvSpPr>
          <p:cNvPr id="4" name="Titre 1"/>
          <p:cNvSpPr>
            <a:spLocks noGrp="1"/>
          </p:cNvSpPr>
          <p:nvPr>
            <p:ph type="title"/>
          </p:nvPr>
        </p:nvSpPr>
        <p:spPr>
          <a:xfrm>
            <a:off x="457200" y="269776"/>
            <a:ext cx="7467600" cy="710952"/>
          </a:xfrm>
        </p:spPr>
        <p:txBody>
          <a:bodyPr>
            <a:noAutofit/>
          </a:bodyPr>
          <a:lstStyle/>
          <a:p>
            <a:pPr algn="ctr"/>
            <a:r>
              <a:rPr lang="fr-FR" sz="2200" b="1" dirty="0" smtClean="0">
                <a:solidFill>
                  <a:srgbClr val="00B050"/>
                </a:solidFill>
              </a:rPr>
              <a:t/>
            </a:r>
            <a:br>
              <a:rPr lang="fr-FR" sz="2200" b="1" dirty="0" smtClean="0">
                <a:solidFill>
                  <a:srgbClr val="00B050"/>
                </a:solidFill>
              </a:rPr>
            </a:br>
            <a:r>
              <a:rPr lang="fr-FR" sz="2200" b="1" dirty="0" smtClean="0">
                <a:solidFill>
                  <a:srgbClr val="00B050"/>
                </a:solidFill>
              </a:rPr>
              <a:t> la Coopération Territoriale Européenne :</a:t>
            </a:r>
            <a:br>
              <a:rPr lang="fr-FR" sz="2200" b="1" dirty="0" smtClean="0">
                <a:solidFill>
                  <a:srgbClr val="00B050"/>
                </a:solidFill>
              </a:rPr>
            </a:br>
            <a:r>
              <a:rPr lang="fr-FR" sz="2200" b="1" dirty="0" smtClean="0">
                <a:solidFill>
                  <a:srgbClr val="00B050"/>
                </a:solidFill>
              </a:rPr>
              <a:t>INTERREG</a:t>
            </a:r>
            <a:endParaRPr lang="fr-FR" sz="2200" b="1" dirty="0">
              <a:solidFill>
                <a:srgbClr val="00B05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82594"/>
          </a:xfrm>
        </p:spPr>
        <p:txBody>
          <a:bodyPr>
            <a:normAutofit fontScale="90000"/>
          </a:bodyPr>
          <a:lstStyle/>
          <a:p>
            <a:pPr algn="ctr"/>
            <a:r>
              <a:rPr lang="fr-FR" b="1" dirty="0" smtClean="0">
                <a:solidFill>
                  <a:srgbClr val="00B050"/>
                </a:solidFill>
              </a:rPr>
              <a:t>Programme interrégional </a:t>
            </a:r>
            <a:br>
              <a:rPr lang="fr-FR" b="1" dirty="0" smtClean="0">
                <a:solidFill>
                  <a:srgbClr val="00B050"/>
                </a:solidFill>
              </a:rPr>
            </a:br>
            <a:r>
              <a:rPr lang="fr-FR" b="1" dirty="0" smtClean="0">
                <a:solidFill>
                  <a:srgbClr val="00B050"/>
                </a:solidFill>
              </a:rPr>
              <a:t> Massif central  (POMAC)</a:t>
            </a:r>
            <a:endParaRPr lang="fr-FR" b="1" dirty="0">
              <a:solidFill>
                <a:srgbClr val="00B050"/>
              </a:solidFill>
            </a:endParaRPr>
          </a:p>
        </p:txBody>
      </p:sp>
      <p:sp>
        <p:nvSpPr>
          <p:cNvPr id="3" name="Espace réservé du contenu 2"/>
          <p:cNvSpPr>
            <a:spLocks noGrp="1"/>
          </p:cNvSpPr>
          <p:nvPr>
            <p:ph sz="quarter" idx="1"/>
          </p:nvPr>
        </p:nvSpPr>
        <p:spPr>
          <a:xfrm>
            <a:off x="457200" y="928670"/>
            <a:ext cx="8329642" cy="5545282"/>
          </a:xfrm>
        </p:spPr>
        <p:txBody>
          <a:bodyPr>
            <a:noAutofit/>
          </a:bodyPr>
          <a:lstStyle/>
          <a:p>
            <a:r>
              <a:rPr lang="fr-FR" sz="1200" dirty="0" smtClean="0">
                <a:solidFill>
                  <a:srgbClr val="002060"/>
                </a:solidFill>
              </a:rPr>
              <a:t>Objectif : rester une montagne habitée, dynamique, capable d’attirer et maintenir des entreprises et des actifs. Il met donc l’accent sur la valorisation de ses ressources naturelles et humaines, au service de l’attractivité du territoire.</a:t>
            </a:r>
          </a:p>
          <a:p>
            <a:pPr>
              <a:buNone/>
            </a:pPr>
            <a:r>
              <a:rPr lang="fr-FR" sz="1200" b="1" dirty="0" smtClean="0">
                <a:solidFill>
                  <a:srgbClr val="002060"/>
                </a:solidFill>
              </a:rPr>
              <a:t>Axe prioritaire 1 </a:t>
            </a:r>
            <a:r>
              <a:rPr lang="fr-FR" sz="1200" dirty="0" smtClean="0">
                <a:solidFill>
                  <a:srgbClr val="002060"/>
                </a:solidFill>
              </a:rPr>
              <a:t>: Préserver et valoriser le potentiel des ressources naturelles du Massif central</a:t>
            </a:r>
          </a:p>
          <a:p>
            <a:pPr>
              <a:buNone/>
            </a:pPr>
            <a:r>
              <a:rPr lang="fr-FR" sz="1200" b="1" dirty="0" smtClean="0">
                <a:solidFill>
                  <a:srgbClr val="002060"/>
                </a:solidFill>
                <a:hlinkClick r:id="rId2"/>
              </a:rPr>
              <a:t>Biodiversité des écosystèmes caractéristiques du Massif central</a:t>
            </a:r>
            <a:r>
              <a:rPr lang="fr-FR" sz="1200" dirty="0" smtClean="0">
                <a:solidFill>
                  <a:srgbClr val="002060"/>
                </a:solidFill>
              </a:rPr>
              <a:t> </a:t>
            </a:r>
          </a:p>
          <a:p>
            <a:pPr lvl="1"/>
            <a:r>
              <a:rPr lang="fr-FR" sz="1100" dirty="0" smtClean="0">
                <a:solidFill>
                  <a:srgbClr val="002060"/>
                </a:solidFill>
              </a:rPr>
              <a:t>Forêts anciennes</a:t>
            </a:r>
          </a:p>
          <a:p>
            <a:pPr lvl="1"/>
            <a:r>
              <a:rPr lang="fr-FR" sz="1100" dirty="0" smtClean="0">
                <a:solidFill>
                  <a:srgbClr val="002060"/>
                </a:solidFill>
              </a:rPr>
              <a:t>Milieux ouverts herbacés</a:t>
            </a:r>
          </a:p>
          <a:p>
            <a:pPr lvl="1"/>
            <a:r>
              <a:rPr lang="fr-FR" sz="1100" dirty="0" smtClean="0">
                <a:solidFill>
                  <a:srgbClr val="002060"/>
                </a:solidFill>
              </a:rPr>
              <a:t>Tourbières</a:t>
            </a:r>
          </a:p>
          <a:p>
            <a:pPr>
              <a:buNone/>
            </a:pPr>
            <a:r>
              <a:rPr lang="fr-FR" sz="1200" b="1" dirty="0" smtClean="0">
                <a:solidFill>
                  <a:srgbClr val="002060"/>
                </a:solidFill>
                <a:hlinkClick r:id="rId3"/>
              </a:rPr>
              <a:t>Services environnementaux</a:t>
            </a:r>
            <a:endParaRPr lang="fr-FR" sz="1200" dirty="0" smtClean="0">
              <a:solidFill>
                <a:srgbClr val="002060"/>
              </a:solidFill>
            </a:endParaRPr>
          </a:p>
          <a:p>
            <a:pPr>
              <a:buNone/>
            </a:pPr>
            <a:r>
              <a:rPr lang="fr-FR" sz="1200" b="1" dirty="0" smtClean="0">
                <a:solidFill>
                  <a:srgbClr val="002060"/>
                </a:solidFill>
                <a:hlinkClick r:id="rId4"/>
              </a:rPr>
              <a:t>Tourisme de pleine nature et itinérance</a:t>
            </a:r>
            <a:r>
              <a:rPr lang="fr-FR" sz="1200" dirty="0" smtClean="0">
                <a:solidFill>
                  <a:srgbClr val="002060"/>
                </a:solidFill>
              </a:rPr>
              <a:t> </a:t>
            </a:r>
          </a:p>
          <a:p>
            <a:pPr lvl="1"/>
            <a:r>
              <a:rPr lang="fr-FR" sz="1100" dirty="0" smtClean="0">
                <a:solidFill>
                  <a:srgbClr val="002060"/>
                </a:solidFill>
              </a:rPr>
              <a:t>Pôles de pleine nature</a:t>
            </a:r>
          </a:p>
          <a:p>
            <a:pPr lvl="1"/>
            <a:r>
              <a:rPr lang="fr-FR" sz="1100" dirty="0" smtClean="0">
                <a:solidFill>
                  <a:srgbClr val="002060"/>
                </a:solidFill>
              </a:rPr>
              <a:t>Itinérance</a:t>
            </a:r>
          </a:p>
          <a:p>
            <a:pPr>
              <a:buNone/>
            </a:pPr>
            <a:r>
              <a:rPr lang="fr-FR" sz="1200" b="1" dirty="0" smtClean="0">
                <a:solidFill>
                  <a:srgbClr val="002060"/>
                </a:solidFill>
              </a:rPr>
              <a:t>Axe prioritaire 2</a:t>
            </a:r>
            <a:r>
              <a:rPr lang="fr-FR" sz="1200" dirty="0" smtClean="0">
                <a:solidFill>
                  <a:srgbClr val="002060"/>
                </a:solidFill>
              </a:rPr>
              <a:t> : Concrétiser le potentiel économique de la filière bois du Massif central</a:t>
            </a:r>
          </a:p>
          <a:p>
            <a:pPr lvl="1"/>
            <a:r>
              <a:rPr lang="fr-FR" sz="1100" dirty="0" smtClean="0">
                <a:solidFill>
                  <a:srgbClr val="002060"/>
                </a:solidFill>
              </a:rPr>
              <a:t>Filière bois construction </a:t>
            </a:r>
          </a:p>
          <a:p>
            <a:pPr lvl="2"/>
            <a:r>
              <a:rPr lang="fr-FR" sz="1050" dirty="0" smtClean="0">
                <a:solidFill>
                  <a:srgbClr val="002060"/>
                </a:solidFill>
              </a:rPr>
              <a:t>   Caractérisation des bois</a:t>
            </a:r>
          </a:p>
          <a:p>
            <a:pPr lvl="2"/>
            <a:r>
              <a:rPr lang="fr-FR" sz="1050" dirty="0" smtClean="0">
                <a:solidFill>
                  <a:srgbClr val="002060"/>
                </a:solidFill>
              </a:rPr>
              <a:t>   Qualification des produits</a:t>
            </a:r>
          </a:p>
          <a:p>
            <a:pPr lvl="2"/>
            <a:r>
              <a:rPr lang="fr-FR" sz="1050" dirty="0" smtClean="0">
                <a:solidFill>
                  <a:srgbClr val="002060"/>
                </a:solidFill>
              </a:rPr>
              <a:t>   Positionnement du bois et des produits bois sur les marchés</a:t>
            </a:r>
          </a:p>
          <a:p>
            <a:pPr lvl="2"/>
            <a:r>
              <a:rPr lang="fr-FR" sz="1050" dirty="0" smtClean="0">
                <a:solidFill>
                  <a:srgbClr val="002060"/>
                </a:solidFill>
              </a:rPr>
              <a:t>   Equipements de formation</a:t>
            </a:r>
          </a:p>
          <a:p>
            <a:pPr lvl="1"/>
            <a:r>
              <a:rPr lang="fr-FR" sz="1100" dirty="0" smtClean="0">
                <a:solidFill>
                  <a:srgbClr val="002060"/>
                </a:solidFill>
              </a:rPr>
              <a:t>Prospection de nouveaux marché</a:t>
            </a:r>
          </a:p>
          <a:p>
            <a:endParaRPr lang="fr-FR" sz="1200" dirty="0" smtClean="0">
              <a:solidFill>
                <a:srgbClr val="002060"/>
              </a:solidFill>
            </a:endParaRPr>
          </a:p>
          <a:p>
            <a:pPr>
              <a:buNone/>
            </a:pPr>
            <a:r>
              <a:rPr lang="fr-FR" sz="1200" b="1" dirty="0" smtClean="0">
                <a:solidFill>
                  <a:srgbClr val="002060"/>
                </a:solidFill>
              </a:rPr>
              <a:t>Axe prioritaire 3 </a:t>
            </a:r>
            <a:r>
              <a:rPr lang="fr-FR" sz="1200" dirty="0" smtClean="0">
                <a:solidFill>
                  <a:srgbClr val="002060"/>
                </a:solidFill>
              </a:rPr>
              <a:t>: promouvoir les initiatives de nouveaux modes de développement portées par les territoires</a:t>
            </a:r>
          </a:p>
          <a:p>
            <a:pPr>
              <a:buNone/>
            </a:pPr>
            <a:r>
              <a:rPr lang="fr-FR" sz="1200" b="1" dirty="0" smtClean="0">
                <a:solidFill>
                  <a:srgbClr val="002060"/>
                </a:solidFill>
                <a:hlinkClick r:id="rId5"/>
              </a:rPr>
              <a:t>Attractivité du territoire et actions opérationnelles innovantes</a:t>
            </a:r>
            <a:r>
              <a:rPr lang="fr-FR" sz="1200" dirty="0" smtClean="0">
                <a:solidFill>
                  <a:srgbClr val="002060"/>
                </a:solidFill>
              </a:rPr>
              <a:t> </a:t>
            </a:r>
          </a:p>
          <a:p>
            <a:pPr lvl="1"/>
            <a:r>
              <a:rPr lang="fr-FR" sz="1100" dirty="0" smtClean="0">
                <a:solidFill>
                  <a:srgbClr val="002060"/>
                </a:solidFill>
              </a:rPr>
              <a:t>Amélioration des connaissances et valorisation des compétences disponibles</a:t>
            </a:r>
          </a:p>
          <a:p>
            <a:pPr lvl="1"/>
            <a:r>
              <a:rPr lang="fr-FR" sz="1100" dirty="0" smtClean="0">
                <a:solidFill>
                  <a:srgbClr val="002060"/>
                </a:solidFill>
              </a:rPr>
              <a:t>Stratégie d’accueil et d’intégration de nouvelles populations</a:t>
            </a:r>
          </a:p>
          <a:p>
            <a:pPr lvl="1"/>
            <a:r>
              <a:rPr lang="fr-FR" sz="1100" dirty="0" smtClean="0">
                <a:solidFill>
                  <a:srgbClr val="002060"/>
                </a:solidFill>
              </a:rPr>
              <a:t>Actions opérationnelles innovantes favorisant l’attractivité</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82594"/>
          </a:xfrm>
        </p:spPr>
        <p:txBody>
          <a:bodyPr>
            <a:normAutofit fontScale="90000"/>
          </a:bodyPr>
          <a:lstStyle/>
          <a:p>
            <a:pPr algn="ctr"/>
            <a:r>
              <a:rPr lang="fr-FR" b="1" dirty="0" smtClean="0">
                <a:solidFill>
                  <a:srgbClr val="00B050"/>
                </a:solidFill>
              </a:rPr>
              <a:t>Programme interrégional </a:t>
            </a:r>
            <a:br>
              <a:rPr lang="fr-FR" b="1" dirty="0" smtClean="0">
                <a:solidFill>
                  <a:srgbClr val="00B050"/>
                </a:solidFill>
              </a:rPr>
            </a:br>
            <a:r>
              <a:rPr lang="fr-FR" b="1" dirty="0" smtClean="0">
                <a:solidFill>
                  <a:srgbClr val="00B050"/>
                </a:solidFill>
              </a:rPr>
              <a:t> Massif central </a:t>
            </a:r>
            <a:endParaRPr lang="fr-FR" b="1" dirty="0">
              <a:solidFill>
                <a:srgbClr val="00B050"/>
              </a:solidFill>
            </a:endParaRPr>
          </a:p>
        </p:txBody>
      </p:sp>
      <p:pic>
        <p:nvPicPr>
          <p:cNvPr id="1026" name="Picture 2"/>
          <p:cNvPicPr>
            <a:picLocks noGrp="1" noChangeAspect="1" noChangeArrowheads="1"/>
          </p:cNvPicPr>
          <p:nvPr>
            <p:ph sz="quarter" idx="1"/>
          </p:nvPr>
        </p:nvPicPr>
        <p:blipFill>
          <a:blip r:embed="rId2" cstate="print"/>
          <a:srcRect l="19707" t="11452" r="46811" b="11929"/>
          <a:stretch>
            <a:fillRect/>
          </a:stretch>
        </p:blipFill>
        <p:spPr bwMode="auto">
          <a:xfrm>
            <a:off x="1857356" y="857231"/>
            <a:ext cx="4714908" cy="58936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0106"/>
          </a:xfrm>
        </p:spPr>
        <p:txBody>
          <a:bodyPr>
            <a:normAutofit fontScale="90000"/>
          </a:bodyPr>
          <a:lstStyle/>
          <a:p>
            <a:pPr algn="ctr"/>
            <a:r>
              <a:rPr lang="fr-FR" b="1" dirty="0" smtClean="0">
                <a:solidFill>
                  <a:srgbClr val="00B050"/>
                </a:solidFill>
              </a:rPr>
              <a:t>Vos centres Europe Direct en région</a:t>
            </a:r>
            <a:endParaRPr lang="fr-FR" b="1" dirty="0">
              <a:solidFill>
                <a:srgbClr val="00B050"/>
              </a:solidFill>
            </a:endParaRPr>
          </a:p>
        </p:txBody>
      </p:sp>
      <p:sp>
        <p:nvSpPr>
          <p:cNvPr id="3" name="Espace réservé du contenu 2"/>
          <p:cNvSpPr>
            <a:spLocks noGrp="1"/>
          </p:cNvSpPr>
          <p:nvPr>
            <p:ph sz="quarter" idx="1"/>
          </p:nvPr>
        </p:nvSpPr>
        <p:spPr>
          <a:xfrm>
            <a:off x="457200" y="1484784"/>
            <a:ext cx="7467600" cy="4989168"/>
          </a:xfrm>
        </p:spPr>
        <p:txBody>
          <a:bodyPr>
            <a:normAutofit fontScale="92500" lnSpcReduction="20000"/>
          </a:bodyPr>
          <a:lstStyle/>
          <a:p>
            <a:r>
              <a:rPr lang="fr-FR" dirty="0" smtClean="0">
                <a:solidFill>
                  <a:srgbClr val="002060"/>
                </a:solidFill>
              </a:rPr>
              <a:t>Europe Direct Sud Rhône-Alpes / Maison de l’Europe Drôme Ardèche:</a:t>
            </a:r>
          </a:p>
          <a:p>
            <a:pPr marL="0" indent="0">
              <a:buNone/>
            </a:pPr>
            <a:r>
              <a:rPr lang="fr-FR" dirty="0" smtClean="0">
                <a:solidFill>
                  <a:srgbClr val="002060"/>
                </a:solidFill>
              </a:rPr>
              <a:t>Anna </a:t>
            </a:r>
            <a:r>
              <a:rPr lang="fr-FR" dirty="0">
                <a:solidFill>
                  <a:srgbClr val="002060"/>
                </a:solidFill>
              </a:rPr>
              <a:t>GASQUET – </a:t>
            </a:r>
            <a:r>
              <a:rPr lang="fr-FR" dirty="0" smtClean="0">
                <a:solidFill>
                  <a:srgbClr val="002060"/>
                </a:solidFill>
              </a:rPr>
              <a:t>06.99.61.26.07</a:t>
            </a:r>
            <a:endParaRPr lang="fr-FR" dirty="0">
              <a:solidFill>
                <a:srgbClr val="002060"/>
              </a:solidFill>
            </a:endParaRPr>
          </a:p>
          <a:p>
            <a:pPr marL="0" indent="0">
              <a:buNone/>
            </a:pPr>
            <a:r>
              <a:rPr lang="fr-FR" dirty="0" smtClean="0">
                <a:solidFill>
                  <a:srgbClr val="002060"/>
                </a:solidFill>
                <a:hlinkClick r:id="rId2"/>
              </a:rPr>
              <a:t>europedirect.sudrhonealpes@gmail.com</a:t>
            </a:r>
            <a:r>
              <a:rPr lang="fr-FR" dirty="0" smtClean="0">
                <a:solidFill>
                  <a:srgbClr val="002060"/>
                </a:solidFill>
              </a:rPr>
              <a:t> </a:t>
            </a:r>
            <a:endParaRPr lang="fr-FR" dirty="0">
              <a:solidFill>
                <a:srgbClr val="002060"/>
              </a:solidFill>
            </a:endParaRPr>
          </a:p>
          <a:p>
            <a:endParaRPr lang="fr-FR" dirty="0" smtClean="0">
              <a:solidFill>
                <a:srgbClr val="002060"/>
              </a:solidFill>
            </a:endParaRPr>
          </a:p>
          <a:p>
            <a:r>
              <a:rPr lang="fr-FR" dirty="0" smtClean="0">
                <a:solidFill>
                  <a:srgbClr val="002060"/>
                </a:solidFill>
              </a:rPr>
              <a:t>Europe Direct Grenoble / Ville de Grenoble</a:t>
            </a:r>
            <a:r>
              <a:rPr lang="fr-FR" dirty="0">
                <a:solidFill>
                  <a:srgbClr val="002060"/>
                </a:solidFill>
              </a:rPr>
              <a:t> </a:t>
            </a:r>
            <a:r>
              <a:rPr lang="fr-FR" dirty="0" smtClean="0">
                <a:solidFill>
                  <a:srgbClr val="002060"/>
                </a:solidFill>
              </a:rPr>
              <a:t>– Maison de l’International:</a:t>
            </a:r>
            <a:endParaRPr lang="fr-FR" dirty="0">
              <a:solidFill>
                <a:srgbClr val="002060"/>
              </a:solidFill>
            </a:endParaRPr>
          </a:p>
          <a:p>
            <a:pPr marL="0" indent="0">
              <a:buNone/>
            </a:pPr>
            <a:r>
              <a:rPr lang="fr-FR" dirty="0" smtClean="0">
                <a:solidFill>
                  <a:srgbClr val="002060"/>
                </a:solidFill>
              </a:rPr>
              <a:t>Laure </a:t>
            </a:r>
            <a:r>
              <a:rPr lang="fr-FR" dirty="0">
                <a:solidFill>
                  <a:srgbClr val="002060"/>
                </a:solidFill>
              </a:rPr>
              <a:t>BONI </a:t>
            </a:r>
            <a:r>
              <a:rPr lang="fr-FR" dirty="0" smtClean="0">
                <a:solidFill>
                  <a:srgbClr val="002060"/>
                </a:solidFill>
              </a:rPr>
              <a:t>– </a:t>
            </a:r>
            <a:r>
              <a:rPr lang="en-US" dirty="0" smtClean="0">
                <a:solidFill>
                  <a:srgbClr val="002060"/>
                </a:solidFill>
              </a:rPr>
              <a:t>04.76.00.76.80 </a:t>
            </a:r>
            <a:endParaRPr lang="fr-FR" dirty="0" smtClean="0">
              <a:solidFill>
                <a:srgbClr val="002060"/>
              </a:solidFill>
            </a:endParaRPr>
          </a:p>
          <a:p>
            <a:pPr marL="0" indent="0">
              <a:buNone/>
            </a:pPr>
            <a:r>
              <a:rPr lang="fr-FR" dirty="0" smtClean="0">
                <a:solidFill>
                  <a:srgbClr val="002060"/>
                </a:solidFill>
                <a:hlinkClick r:id="rId3"/>
              </a:rPr>
              <a:t>laure.boni@grenoble.fr</a:t>
            </a:r>
            <a:r>
              <a:rPr lang="fr-FR" dirty="0" smtClean="0">
                <a:solidFill>
                  <a:srgbClr val="002060"/>
                </a:solidFill>
              </a:rPr>
              <a:t> </a:t>
            </a:r>
            <a:endParaRPr lang="fr-FR" dirty="0">
              <a:solidFill>
                <a:srgbClr val="002060"/>
              </a:solidFill>
            </a:endParaRPr>
          </a:p>
          <a:p>
            <a:endParaRPr lang="fr-FR" dirty="0" smtClean="0">
              <a:solidFill>
                <a:srgbClr val="002060"/>
              </a:solidFill>
            </a:endParaRPr>
          </a:p>
          <a:p>
            <a:r>
              <a:rPr lang="fr-FR" dirty="0" smtClean="0">
                <a:solidFill>
                  <a:srgbClr val="002060"/>
                </a:solidFill>
              </a:rPr>
              <a:t>Europe Direct Lyon/Rhône Alpes / Maison de l’Europe et des européens Lyon/Rhône Alpes:</a:t>
            </a:r>
          </a:p>
          <a:p>
            <a:pPr marL="0" indent="0">
              <a:buNone/>
            </a:pPr>
            <a:r>
              <a:rPr lang="fr-FR" dirty="0" smtClean="0">
                <a:solidFill>
                  <a:srgbClr val="002060"/>
                </a:solidFill>
              </a:rPr>
              <a:t>Marjolaine ARBONA VIDAL – 04.72.07.88.88</a:t>
            </a:r>
          </a:p>
          <a:p>
            <a:pPr marL="0" indent="0">
              <a:buNone/>
            </a:pPr>
            <a:r>
              <a:rPr lang="fr-FR" dirty="0" smtClean="0">
                <a:solidFill>
                  <a:srgbClr val="002060"/>
                </a:solidFill>
                <a:hlinkClick r:id="rId4"/>
              </a:rPr>
              <a:t>europedirect@europe-rhonealpes.eu</a:t>
            </a:r>
            <a:r>
              <a:rPr lang="fr-FR" dirty="0" smtClean="0">
                <a:solidFill>
                  <a:srgbClr val="002060"/>
                </a:solidFill>
              </a:rPr>
              <a:t>  </a:t>
            </a:r>
          </a:p>
          <a:p>
            <a:pPr marL="0" indent="0">
              <a:buNone/>
            </a:pPr>
            <a:endParaRPr lang="fr-FR" dirty="0" smtClean="0">
              <a:solidFill>
                <a:srgbClr val="002060"/>
              </a:solidFill>
            </a:endParaRPr>
          </a:p>
          <a:p>
            <a:pPr marL="0" indent="0">
              <a:buNone/>
            </a:pPr>
            <a:endParaRPr lang="fr-FR" dirty="0" smtClean="0">
              <a:solidFill>
                <a:srgbClr val="002060"/>
              </a:solidFill>
            </a:endParaRPr>
          </a:p>
        </p:txBody>
      </p:sp>
    </p:spTree>
    <p:extLst>
      <p:ext uri="{BB962C8B-B14F-4D97-AF65-F5344CB8AC3E}">
        <p14:creationId xmlns:p14="http://schemas.microsoft.com/office/powerpoint/2010/main" xmlns="" val="861776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r>
              <a:rPr lang="fr-FR" dirty="0" smtClean="0">
                <a:solidFill>
                  <a:srgbClr val="002060"/>
                </a:solidFill>
              </a:rPr>
              <a:t>143 M€ dont 40 M€ de FEDER </a:t>
            </a:r>
          </a:p>
          <a:p>
            <a:r>
              <a:rPr lang="fr-FR" dirty="0" smtClean="0">
                <a:solidFill>
                  <a:srgbClr val="002060"/>
                </a:solidFill>
              </a:rPr>
              <a:t>Bénéficiaires : collectivités, associations de développement économique, PNR</a:t>
            </a:r>
          </a:p>
          <a:p>
            <a:r>
              <a:rPr lang="fr-FR" dirty="0" smtClean="0">
                <a:solidFill>
                  <a:srgbClr val="002060"/>
                </a:solidFill>
              </a:rPr>
              <a:t>Autorité de Gestion: </a:t>
            </a:r>
            <a:r>
              <a:rPr lang="fr-FR" b="1" dirty="0" smtClean="0">
                <a:solidFill>
                  <a:srgbClr val="002060"/>
                </a:solidFill>
                <a:hlinkClick r:id="rId2"/>
              </a:rPr>
              <a:t>Groupement d’intérêt public</a:t>
            </a:r>
            <a:r>
              <a:rPr lang="fr-FR" dirty="0" smtClean="0">
                <a:solidFill>
                  <a:srgbClr val="002060"/>
                </a:solidFill>
              </a:rPr>
              <a:t> </a:t>
            </a:r>
            <a:r>
              <a:rPr lang="fr-FR" b="1" dirty="0" smtClean="0">
                <a:solidFill>
                  <a:srgbClr val="002060"/>
                </a:solidFill>
              </a:rPr>
              <a:t>Massif central</a:t>
            </a:r>
            <a:r>
              <a:rPr lang="fr-FR" dirty="0" smtClean="0">
                <a:solidFill>
                  <a:srgbClr val="002060"/>
                </a:solidFill>
              </a:rPr>
              <a:t> (partenariat avec l’État et les Départements et les 4 conseils régionaux)</a:t>
            </a:r>
          </a:p>
          <a:p>
            <a:r>
              <a:rPr lang="fr-FR" dirty="0" smtClean="0">
                <a:solidFill>
                  <a:srgbClr val="002060"/>
                </a:solidFill>
              </a:rPr>
              <a:t>Remplir court formulaire de manifestation d’intérêt sur le site </a:t>
            </a:r>
            <a:r>
              <a:rPr lang="fr-FR" dirty="0" smtClean="0">
                <a:solidFill>
                  <a:srgbClr val="002060"/>
                </a:solidFill>
                <a:hlinkClick r:id="rId3"/>
              </a:rPr>
              <a:t>www.massif-central.eu</a:t>
            </a:r>
            <a:endParaRPr lang="fr-FR" dirty="0" smtClean="0">
              <a:solidFill>
                <a:srgbClr val="002060"/>
              </a:solidFill>
            </a:endParaRPr>
          </a:p>
          <a:p>
            <a:r>
              <a:rPr lang="fr-FR" u="sng" dirty="0" smtClean="0">
                <a:solidFill>
                  <a:srgbClr val="002060"/>
                </a:solidFill>
                <a:hlinkClick r:id="rId4"/>
              </a:rPr>
              <a:t>contact@gip-massif-central.org</a:t>
            </a:r>
            <a:r>
              <a:rPr lang="fr-FR" u="sng" dirty="0" smtClean="0">
                <a:solidFill>
                  <a:srgbClr val="002060"/>
                </a:solidFill>
              </a:rPr>
              <a:t> </a:t>
            </a:r>
            <a:endParaRPr lang="fr-FR" dirty="0" smtClean="0">
              <a:solidFill>
                <a:srgbClr val="002060"/>
              </a:solidFill>
            </a:endParaRPr>
          </a:p>
          <a:p>
            <a:r>
              <a:rPr lang="fr-FR" dirty="0" smtClean="0">
                <a:solidFill>
                  <a:srgbClr val="002060"/>
                </a:solidFill>
              </a:rPr>
              <a:t>04.73.31.85.46</a:t>
            </a:r>
          </a:p>
          <a:p>
            <a:endParaRPr lang="fr-FR" dirty="0" smtClean="0">
              <a:solidFill>
                <a:srgbClr val="002060"/>
              </a:solidFill>
            </a:endParaRPr>
          </a:p>
          <a:p>
            <a:endParaRPr lang="fr-FR" dirty="0" smtClean="0">
              <a:solidFill>
                <a:srgbClr val="002060"/>
              </a:solidFill>
            </a:endParaRPr>
          </a:p>
          <a:p>
            <a:endParaRPr lang="fr-FR" dirty="0" smtClean="0">
              <a:solidFill>
                <a:srgbClr val="002060"/>
              </a:solidFill>
            </a:endParaRPr>
          </a:p>
          <a:p>
            <a:endParaRPr lang="fr-FR" dirty="0">
              <a:solidFill>
                <a:srgbClr val="002060"/>
              </a:solidFill>
            </a:endParaRPr>
          </a:p>
        </p:txBody>
      </p:sp>
      <p:sp>
        <p:nvSpPr>
          <p:cNvPr id="4" name="Titre 1"/>
          <p:cNvSpPr>
            <a:spLocks noGrp="1"/>
          </p:cNvSpPr>
          <p:nvPr>
            <p:ph type="title"/>
          </p:nvPr>
        </p:nvSpPr>
        <p:spPr/>
        <p:txBody>
          <a:bodyPr>
            <a:normAutofit/>
          </a:bodyPr>
          <a:lstStyle/>
          <a:p>
            <a:pPr algn="ctr"/>
            <a:r>
              <a:rPr lang="fr-FR" b="1" dirty="0" smtClean="0">
                <a:solidFill>
                  <a:srgbClr val="00B050"/>
                </a:solidFill>
              </a:rPr>
              <a:t>Programme interrégional </a:t>
            </a:r>
            <a:br>
              <a:rPr lang="fr-FR" b="1" dirty="0" smtClean="0">
                <a:solidFill>
                  <a:srgbClr val="00B050"/>
                </a:solidFill>
              </a:rPr>
            </a:br>
            <a:r>
              <a:rPr lang="fr-FR" b="1" dirty="0" smtClean="0">
                <a:solidFill>
                  <a:srgbClr val="00B050"/>
                </a:solidFill>
              </a:rPr>
              <a:t> Massif central  (POMAC)</a:t>
            </a:r>
            <a:endParaRPr lang="fr-FR" b="1" dirty="0">
              <a:solidFill>
                <a:srgbClr val="00B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p:spPr>
        <p:txBody>
          <a:bodyPr>
            <a:normAutofit/>
          </a:bodyPr>
          <a:lstStyle/>
          <a:p>
            <a:pPr algn="ctr"/>
            <a:r>
              <a:rPr lang="fr-FR" sz="2700" b="1" dirty="0" smtClean="0">
                <a:solidFill>
                  <a:srgbClr val="00B050"/>
                </a:solidFill>
              </a:rPr>
              <a:t>Massif </a:t>
            </a:r>
            <a:r>
              <a:rPr lang="fr-FR" sz="2700" b="1" dirty="0">
                <a:solidFill>
                  <a:srgbClr val="00B050"/>
                </a:solidFill>
              </a:rPr>
              <a:t>des Alpes (</a:t>
            </a:r>
            <a:r>
              <a:rPr lang="fr-FR" sz="2700" b="1" dirty="0" smtClean="0">
                <a:solidFill>
                  <a:srgbClr val="00B050"/>
                </a:solidFill>
              </a:rPr>
              <a:t>POIA)</a:t>
            </a:r>
            <a:endParaRPr lang="fr-FR" sz="2700" b="1" dirty="0">
              <a:solidFill>
                <a:srgbClr val="00B050"/>
              </a:solidFill>
            </a:endParaRPr>
          </a:p>
        </p:txBody>
      </p:sp>
      <p:sp>
        <p:nvSpPr>
          <p:cNvPr id="3" name="Espace réservé du contenu 2"/>
          <p:cNvSpPr>
            <a:spLocks noGrp="1"/>
          </p:cNvSpPr>
          <p:nvPr>
            <p:ph sz="quarter" idx="1"/>
          </p:nvPr>
        </p:nvSpPr>
        <p:spPr>
          <a:xfrm>
            <a:off x="457200" y="1124744"/>
            <a:ext cx="7859216" cy="4873752"/>
          </a:xfrm>
        </p:spPr>
        <p:txBody>
          <a:bodyPr>
            <a:noAutofit/>
          </a:bodyPr>
          <a:lstStyle/>
          <a:p>
            <a:pPr>
              <a:buNone/>
            </a:pPr>
            <a:r>
              <a:rPr lang="fr-FR" sz="1800" b="1" dirty="0" smtClean="0">
                <a:solidFill>
                  <a:srgbClr val="002060"/>
                </a:solidFill>
              </a:rPr>
              <a:t>Axe prioritaire 1: Protéger et valoriser les ressources alpines pour un développement durable des territoires de Montagne  (22 M€)</a:t>
            </a:r>
          </a:p>
          <a:p>
            <a:r>
              <a:rPr lang="fr-FR" sz="1800" b="1" dirty="0" smtClean="0">
                <a:solidFill>
                  <a:srgbClr val="002060"/>
                </a:solidFill>
              </a:rPr>
              <a:t>Objectif Spécifique 1 :</a:t>
            </a:r>
            <a:r>
              <a:rPr lang="fr-FR" sz="1800" dirty="0" smtClean="0">
                <a:solidFill>
                  <a:srgbClr val="002060"/>
                </a:solidFill>
              </a:rPr>
              <a:t> Accroître la découverte estivale du massif par la valorisation du patrimoine naturel et culturel (18 M€)</a:t>
            </a:r>
          </a:p>
          <a:p>
            <a:r>
              <a:rPr lang="fr-FR" sz="1800" b="1" dirty="0" smtClean="0">
                <a:solidFill>
                  <a:srgbClr val="002060"/>
                </a:solidFill>
              </a:rPr>
              <a:t>Objectif Spécifique 2 : </a:t>
            </a:r>
            <a:r>
              <a:rPr lang="fr-FR" sz="1800" dirty="0" smtClean="0">
                <a:solidFill>
                  <a:srgbClr val="002060"/>
                </a:solidFill>
              </a:rPr>
              <a:t>Protéger la biodiversité et les continuités écologiques alpines (4 M€) </a:t>
            </a:r>
          </a:p>
          <a:p>
            <a:r>
              <a:rPr lang="fr-FR" sz="1800" dirty="0" smtClean="0">
                <a:solidFill>
                  <a:srgbClr val="002060"/>
                </a:solidFill>
              </a:rPr>
              <a:t> </a:t>
            </a:r>
          </a:p>
          <a:p>
            <a:pPr>
              <a:buNone/>
            </a:pPr>
            <a:r>
              <a:rPr lang="fr-FR" sz="1800" b="1" dirty="0" smtClean="0">
                <a:solidFill>
                  <a:srgbClr val="002060"/>
                </a:solidFill>
              </a:rPr>
              <a:t>Axe prioritaire 2: Structurer et consolider la filière alpine de la transformation du bois pour la construction (6 M€)</a:t>
            </a:r>
          </a:p>
          <a:p>
            <a:r>
              <a:rPr lang="fr-FR" sz="1800" b="1" dirty="0" smtClean="0">
                <a:solidFill>
                  <a:srgbClr val="002060"/>
                </a:solidFill>
              </a:rPr>
              <a:t>Objectif Spécifique 3:</a:t>
            </a:r>
            <a:r>
              <a:rPr lang="fr-FR" sz="1800" dirty="0" smtClean="0">
                <a:solidFill>
                  <a:srgbClr val="002060"/>
                </a:solidFill>
              </a:rPr>
              <a:t> Accroître l’offre certifiée du bois d’œuvre alpin transformé localement (dynamique collective de certification « Bois des Alpes ») </a:t>
            </a:r>
          </a:p>
          <a:p>
            <a:endParaRPr lang="fr-FR" sz="1800" dirty="0" smtClean="0">
              <a:solidFill>
                <a:srgbClr val="002060"/>
              </a:solidFill>
            </a:endParaRPr>
          </a:p>
          <a:p>
            <a:pPr>
              <a:buNone/>
            </a:pPr>
            <a:r>
              <a:rPr lang="fr-FR" sz="1800" b="1" dirty="0" smtClean="0">
                <a:solidFill>
                  <a:srgbClr val="002060"/>
                </a:solidFill>
              </a:rPr>
              <a:t>Axe prioritaire 3: Développer la résilience des territoires et des populations face aux risques naturels (5 M€)</a:t>
            </a:r>
          </a:p>
          <a:p>
            <a:r>
              <a:rPr lang="fr-FR" sz="1800" b="1" dirty="0" smtClean="0">
                <a:solidFill>
                  <a:srgbClr val="002060"/>
                </a:solidFill>
              </a:rPr>
              <a:t>Objectif Spécifique 4 : </a:t>
            </a:r>
            <a:r>
              <a:rPr lang="fr-FR" sz="1800" dirty="0" smtClean="0">
                <a:solidFill>
                  <a:srgbClr val="002060"/>
                </a:solidFill>
              </a:rPr>
              <a:t>Etendre et améliorer la gestion intégrée des risques naturels sur le massif </a:t>
            </a:r>
          </a:p>
          <a:p>
            <a:pPr>
              <a:buNone/>
            </a:pPr>
            <a:endParaRPr lang="fr-FR" sz="1800" dirty="0">
              <a:solidFill>
                <a:srgbClr val="002060"/>
              </a:solidFill>
            </a:endParaRPr>
          </a:p>
        </p:txBody>
      </p:sp>
    </p:spTree>
    <p:extLst>
      <p:ext uri="{BB962C8B-B14F-4D97-AF65-F5344CB8AC3E}">
        <p14:creationId xmlns:p14="http://schemas.microsoft.com/office/powerpoint/2010/main" xmlns="" val="2765843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0159" t="16360" r="34422" b="6250"/>
          <a:stretch>
            <a:fillRect/>
          </a:stretch>
        </p:blipFill>
        <p:spPr bwMode="auto">
          <a:xfrm>
            <a:off x="2699792" y="135268"/>
            <a:ext cx="5472608" cy="6722732"/>
          </a:xfrm>
          <a:prstGeom prst="rect">
            <a:avLst/>
          </a:prstGeom>
          <a:noFill/>
          <a:ln w="9525">
            <a:noFill/>
            <a:miter lim="800000"/>
            <a:headEnd/>
            <a:tailEnd/>
          </a:ln>
        </p:spPr>
      </p:pic>
      <p:sp>
        <p:nvSpPr>
          <p:cNvPr id="3" name="Espace réservé du contenu 2"/>
          <p:cNvSpPr>
            <a:spLocks noGrp="1"/>
          </p:cNvSpPr>
          <p:nvPr>
            <p:ph sz="quarter" idx="1"/>
          </p:nvPr>
        </p:nvSpPr>
        <p:spPr>
          <a:xfrm>
            <a:off x="97160" y="4416496"/>
            <a:ext cx="3682752" cy="1892824"/>
          </a:xfrm>
        </p:spPr>
        <p:txBody>
          <a:bodyPr/>
          <a:lstStyle/>
          <a:p>
            <a:pPr>
              <a:buNone/>
            </a:pPr>
            <a:r>
              <a:rPr lang="fr-FR" b="1" dirty="0" smtClean="0"/>
              <a:t>2 régions (Rhône-Alpes et PACA) </a:t>
            </a:r>
          </a:p>
          <a:p>
            <a:pPr>
              <a:buNone/>
            </a:pPr>
            <a:r>
              <a:rPr lang="fr-FR" b="1" dirty="0" smtClean="0"/>
              <a:t>9 départements.</a:t>
            </a:r>
            <a:endParaRPr lang="fr-FR" b="1" dirty="0"/>
          </a:p>
        </p:txBody>
      </p:sp>
      <p:sp>
        <p:nvSpPr>
          <p:cNvPr id="6" name="Titre 1"/>
          <p:cNvSpPr>
            <a:spLocks noGrp="1"/>
          </p:cNvSpPr>
          <p:nvPr>
            <p:ph type="title"/>
          </p:nvPr>
        </p:nvSpPr>
        <p:spPr>
          <a:xfrm>
            <a:off x="179512" y="1484784"/>
            <a:ext cx="3322712" cy="1786210"/>
          </a:xfrm>
        </p:spPr>
        <p:txBody>
          <a:bodyPr>
            <a:normAutofit/>
          </a:bodyPr>
          <a:lstStyle/>
          <a:p>
            <a:pPr algn="ctr"/>
            <a:r>
              <a:rPr lang="fr-FR" sz="2700" b="1" dirty="0" smtClean="0">
                <a:solidFill>
                  <a:srgbClr val="00B050"/>
                </a:solidFill>
              </a:rPr>
              <a:t>Massif </a:t>
            </a:r>
            <a:r>
              <a:rPr lang="fr-FR" sz="2700" b="1" dirty="0">
                <a:solidFill>
                  <a:srgbClr val="00B050"/>
                </a:solidFill>
              </a:rPr>
              <a:t>des Alpes (</a:t>
            </a:r>
            <a:r>
              <a:rPr lang="fr-FR" sz="2700" b="1" dirty="0" smtClean="0">
                <a:solidFill>
                  <a:srgbClr val="00B050"/>
                </a:solidFill>
              </a:rPr>
              <a:t>POIA)</a:t>
            </a:r>
            <a:endParaRPr lang="fr-FR" sz="2700" b="1" dirty="0">
              <a:solidFill>
                <a:srgbClr val="00B05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85000" lnSpcReduction="10000"/>
          </a:bodyPr>
          <a:lstStyle/>
          <a:p>
            <a:r>
              <a:rPr lang="fr-FR" dirty="0" smtClean="0">
                <a:solidFill>
                  <a:srgbClr val="002060"/>
                </a:solidFill>
              </a:rPr>
              <a:t>34 M Euros FEDER</a:t>
            </a:r>
          </a:p>
          <a:p>
            <a:endParaRPr lang="fr-FR" dirty="0" smtClean="0">
              <a:solidFill>
                <a:srgbClr val="002060"/>
              </a:solidFill>
            </a:endParaRPr>
          </a:p>
          <a:p>
            <a:r>
              <a:rPr lang="fr-FR" dirty="0" smtClean="0">
                <a:solidFill>
                  <a:srgbClr val="002060"/>
                </a:solidFill>
              </a:rPr>
              <a:t>Appels à projet: </a:t>
            </a:r>
            <a:r>
              <a:rPr lang="fr-FR" dirty="0" smtClean="0">
                <a:solidFill>
                  <a:srgbClr val="002060"/>
                </a:solidFill>
                <a:hlinkClick r:id="rId2"/>
              </a:rPr>
              <a:t>http://europe.regionpaca.fr/actualites/appels-en-cours/</a:t>
            </a:r>
            <a:r>
              <a:rPr lang="fr-FR" dirty="0" smtClean="0">
                <a:solidFill>
                  <a:srgbClr val="002060"/>
                </a:solidFill>
              </a:rPr>
              <a:t> </a:t>
            </a:r>
          </a:p>
          <a:p>
            <a:endParaRPr lang="fr-FR" dirty="0" smtClean="0">
              <a:solidFill>
                <a:srgbClr val="002060"/>
              </a:solidFill>
            </a:endParaRPr>
          </a:p>
          <a:p>
            <a:r>
              <a:rPr lang="fr-FR" dirty="0" smtClean="0">
                <a:solidFill>
                  <a:srgbClr val="002060"/>
                </a:solidFill>
              </a:rPr>
              <a:t>Autorité de Gestion: région PACA</a:t>
            </a:r>
          </a:p>
          <a:p>
            <a:endParaRPr lang="fr-FR" dirty="0" smtClean="0">
              <a:solidFill>
                <a:srgbClr val="002060"/>
              </a:solidFill>
            </a:endParaRPr>
          </a:p>
          <a:p>
            <a:r>
              <a:rPr lang="fr-FR" dirty="0" err="1" smtClean="0">
                <a:solidFill>
                  <a:srgbClr val="002060"/>
                </a:solidFill>
              </a:rPr>
              <a:t>Co-financement</a:t>
            </a:r>
            <a:r>
              <a:rPr lang="fr-FR" dirty="0" smtClean="0">
                <a:solidFill>
                  <a:srgbClr val="002060"/>
                </a:solidFill>
              </a:rPr>
              <a:t>: La CIMA (Convention </a:t>
            </a:r>
            <a:r>
              <a:rPr lang="fr-FR" dirty="0" err="1" smtClean="0">
                <a:solidFill>
                  <a:srgbClr val="002060"/>
                </a:solidFill>
              </a:rPr>
              <a:t>interalpine</a:t>
            </a:r>
            <a:r>
              <a:rPr lang="fr-FR" dirty="0" smtClean="0">
                <a:solidFill>
                  <a:srgbClr val="002060"/>
                </a:solidFill>
              </a:rPr>
              <a:t> de massif) établit la programmation des fonds publics des deux régions PACA/Rhône-Alpes et de l'Etat qui servent de contrepartie publique nationale aux fonds européens qui se trouvent, eux, programmés dans le POIA ;</a:t>
            </a:r>
            <a:br>
              <a:rPr lang="fr-FR" dirty="0" smtClean="0">
                <a:solidFill>
                  <a:srgbClr val="002060"/>
                </a:solidFill>
              </a:rPr>
            </a:br>
            <a:endParaRPr lang="fr-FR" dirty="0" smtClean="0">
              <a:solidFill>
                <a:srgbClr val="002060"/>
              </a:solidFill>
            </a:endParaRPr>
          </a:p>
          <a:p>
            <a:pPr>
              <a:buNone/>
            </a:pPr>
            <a:r>
              <a:rPr lang="fr-FR" dirty="0" smtClean="0">
                <a:solidFill>
                  <a:srgbClr val="002060"/>
                </a:solidFill>
              </a:rPr>
              <a:t/>
            </a:r>
            <a:br>
              <a:rPr lang="fr-FR" dirty="0" smtClean="0">
                <a:solidFill>
                  <a:srgbClr val="002060"/>
                </a:solidFill>
              </a:rPr>
            </a:br>
            <a:endParaRPr lang="fr-FR" dirty="0" smtClean="0">
              <a:solidFill>
                <a:srgbClr val="002060"/>
              </a:solidFill>
            </a:endParaRPr>
          </a:p>
          <a:p>
            <a:endParaRPr lang="fr-FR" dirty="0">
              <a:solidFill>
                <a:srgbClr val="002060"/>
              </a:solidFill>
            </a:endParaRPr>
          </a:p>
        </p:txBody>
      </p:sp>
      <p:sp>
        <p:nvSpPr>
          <p:cNvPr id="6" name="Titre 1"/>
          <p:cNvSpPr txBox="1">
            <a:spLocks/>
          </p:cNvSpPr>
          <p:nvPr/>
        </p:nvSpPr>
        <p:spPr>
          <a:xfrm>
            <a:off x="457200" y="274638"/>
            <a:ext cx="7467600" cy="70609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700" b="1" i="0" u="none" strike="noStrike" kern="1200" cap="small" spc="0" normalizeH="0" baseline="0" noProof="0" dirty="0" smtClean="0">
                <a:ln>
                  <a:noFill/>
                </a:ln>
                <a:solidFill>
                  <a:srgbClr val="00B050"/>
                </a:solidFill>
                <a:effectLst/>
                <a:uLnTx/>
                <a:uFillTx/>
                <a:latin typeface="+mj-lt"/>
                <a:ea typeface="+mj-ea"/>
                <a:cs typeface="+mj-cs"/>
              </a:rPr>
              <a:t>Massif des Alpes (POIA)</a:t>
            </a:r>
            <a:endParaRPr kumimoji="0" lang="fr-FR" sz="2700" b="1" i="0" u="none" strike="noStrike" kern="1200" cap="small"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xmlns="" val="1273248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arte ALCOTRA.png"/>
          <p:cNvPicPr>
            <a:picLocks noGrp="1" noChangeAspect="1"/>
          </p:cNvPicPr>
          <p:nvPr>
            <p:ph sz="quarter" idx="1"/>
          </p:nvPr>
        </p:nvPicPr>
        <p:blipFill>
          <a:blip r:embed="rId2" cstate="print"/>
          <a:stretch>
            <a:fillRect/>
          </a:stretch>
        </p:blipFill>
        <p:spPr>
          <a:xfrm>
            <a:off x="3275856" y="1564412"/>
            <a:ext cx="5799701" cy="4672900"/>
          </a:xfrm>
        </p:spPr>
      </p:pic>
      <p:sp>
        <p:nvSpPr>
          <p:cNvPr id="4" name="Titre 1"/>
          <p:cNvSpPr txBox="1">
            <a:spLocks/>
          </p:cNvSpPr>
          <p:nvPr/>
        </p:nvSpPr>
        <p:spPr>
          <a:xfrm>
            <a:off x="609600" y="427038"/>
            <a:ext cx="7467600" cy="769714"/>
          </a:xfrm>
          <a:prstGeom prst="rect">
            <a:avLst/>
          </a:prstGeom>
        </p:spPr>
        <p:txBody>
          <a:bodyPr vert="horz" anchor="b">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700" b="1" i="0" u="none" strike="noStrike" kern="1200" cap="small" spc="0" normalizeH="0" baseline="0" noProof="0" dirty="0" smtClean="0">
                <a:ln>
                  <a:noFill/>
                </a:ln>
                <a:solidFill>
                  <a:srgbClr val="00B050"/>
                </a:solidFill>
                <a:effectLst/>
                <a:uLnTx/>
                <a:uFillTx/>
                <a:latin typeface="+mj-lt"/>
                <a:ea typeface="+mj-ea"/>
                <a:cs typeface="+mj-cs"/>
              </a:rPr>
              <a:t>Programme transfrontalier Alpes Latines Coopération </a:t>
            </a:r>
            <a:r>
              <a:rPr kumimoji="0" lang="fr-FR" sz="2700" b="1" i="0" u="none" strike="noStrike" kern="1200" cap="small" spc="0" normalizeH="0" baseline="0" noProof="0" dirty="0" err="1" smtClean="0">
                <a:ln>
                  <a:noFill/>
                </a:ln>
                <a:solidFill>
                  <a:srgbClr val="00B050"/>
                </a:solidFill>
                <a:effectLst/>
                <a:uLnTx/>
                <a:uFillTx/>
                <a:latin typeface="+mj-lt"/>
                <a:ea typeface="+mj-ea"/>
                <a:cs typeface="+mj-cs"/>
              </a:rPr>
              <a:t>TRAnsfrontalière</a:t>
            </a:r>
            <a:r>
              <a:rPr kumimoji="0" lang="fr-FR" sz="2700" b="1" i="0" u="none" strike="noStrike" kern="1200" cap="small" spc="0" normalizeH="0" noProof="0" dirty="0" smtClean="0">
                <a:ln>
                  <a:noFill/>
                </a:ln>
                <a:solidFill>
                  <a:srgbClr val="00B050"/>
                </a:solidFill>
                <a:effectLst/>
                <a:uLnTx/>
                <a:uFillTx/>
                <a:latin typeface="+mj-lt"/>
                <a:ea typeface="+mj-ea"/>
                <a:cs typeface="+mj-cs"/>
              </a:rPr>
              <a:t> (</a:t>
            </a:r>
            <a:r>
              <a:rPr kumimoji="0" lang="fr-FR" sz="2700" b="1" i="0" u="none" strike="noStrike" kern="1200" cap="small" spc="0" normalizeH="0" baseline="0" noProof="0" dirty="0" smtClean="0">
                <a:ln>
                  <a:noFill/>
                </a:ln>
                <a:solidFill>
                  <a:srgbClr val="00B050"/>
                </a:solidFill>
                <a:effectLst/>
                <a:uLnTx/>
                <a:uFillTx/>
                <a:latin typeface="+mj-lt"/>
                <a:ea typeface="+mj-ea"/>
                <a:cs typeface="+mj-cs"/>
              </a:rPr>
              <a:t>ALCOTRA)</a:t>
            </a:r>
            <a:endParaRPr kumimoji="0" lang="fr-FR" sz="2700" b="1" i="0" u="none" strike="noStrike" kern="1200" cap="small" spc="0" normalizeH="0" baseline="0" noProof="0" dirty="0">
              <a:ln>
                <a:noFill/>
              </a:ln>
              <a:solidFill>
                <a:srgbClr val="00B050"/>
              </a:solidFill>
              <a:effectLst/>
              <a:uLnTx/>
              <a:uFillTx/>
              <a:latin typeface="+mj-lt"/>
              <a:ea typeface="+mj-ea"/>
              <a:cs typeface="+mj-cs"/>
            </a:endParaRPr>
          </a:p>
        </p:txBody>
      </p:sp>
      <p:sp>
        <p:nvSpPr>
          <p:cNvPr id="7" name="Rectangle 6"/>
          <p:cNvSpPr/>
          <p:nvPr/>
        </p:nvSpPr>
        <p:spPr>
          <a:xfrm>
            <a:off x="323528" y="4437112"/>
            <a:ext cx="3600400" cy="1938992"/>
          </a:xfrm>
          <a:prstGeom prst="rect">
            <a:avLst/>
          </a:prstGeom>
        </p:spPr>
        <p:txBody>
          <a:bodyPr wrap="square">
            <a:spAutoFit/>
          </a:bodyPr>
          <a:lstStyle/>
          <a:p>
            <a:pPr>
              <a:buNone/>
            </a:pPr>
            <a:r>
              <a:rPr lang="fr-FR" sz="2000" b="1" dirty="0" smtClean="0"/>
              <a:t>Évolutions sur la période 2014-2020</a:t>
            </a:r>
          </a:p>
          <a:p>
            <a:r>
              <a:rPr lang="fr-FR" sz="2000" dirty="0" smtClean="0"/>
              <a:t>Une Ambition financière renforcée (198,80 M€ contre 149,70 M€ pour la période 2007-2013)</a:t>
            </a:r>
          </a:p>
        </p:txBody>
      </p:sp>
      <p:sp>
        <p:nvSpPr>
          <p:cNvPr id="8" name="Rectangle 7"/>
          <p:cNvSpPr/>
          <p:nvPr/>
        </p:nvSpPr>
        <p:spPr>
          <a:xfrm>
            <a:off x="323528" y="1556792"/>
            <a:ext cx="3240360" cy="2246769"/>
          </a:xfrm>
          <a:prstGeom prst="rect">
            <a:avLst/>
          </a:prstGeom>
        </p:spPr>
        <p:txBody>
          <a:bodyPr wrap="square">
            <a:spAutoFit/>
          </a:bodyPr>
          <a:lstStyle/>
          <a:p>
            <a:r>
              <a:rPr lang="fr-FR" sz="2000" dirty="0" smtClean="0"/>
              <a:t>5</a:t>
            </a:r>
            <a:r>
              <a:rPr lang="fr-FR" sz="2000" baseline="30000" dirty="0" smtClean="0"/>
              <a:t>ème</a:t>
            </a:r>
            <a:r>
              <a:rPr lang="fr-FR" sz="2000" dirty="0" smtClean="0"/>
              <a:t> période de programmation: depuis 1990, le programme a cofinancé près de </a:t>
            </a:r>
            <a:r>
              <a:rPr lang="fr-FR" sz="2000" b="1" dirty="0" smtClean="0"/>
              <a:t>600 projets pour environ 550 millions d’euros </a:t>
            </a:r>
            <a:r>
              <a:rPr lang="fr-FR" sz="2000" dirty="0" smtClean="0"/>
              <a:t>de subventions européennes.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124744"/>
            <a:ext cx="7787208" cy="5349208"/>
          </a:xfrm>
        </p:spPr>
        <p:txBody>
          <a:bodyPr>
            <a:normAutofit fontScale="85000" lnSpcReduction="10000"/>
          </a:bodyPr>
          <a:lstStyle/>
          <a:p>
            <a:pPr>
              <a:buNone/>
            </a:pPr>
            <a:r>
              <a:rPr lang="fr-FR" b="1" dirty="0" smtClean="0"/>
              <a:t>Thématiques</a:t>
            </a:r>
          </a:p>
          <a:p>
            <a:r>
              <a:rPr lang="fr-FR" dirty="0" smtClean="0"/>
              <a:t>Innovation appliquée</a:t>
            </a:r>
          </a:p>
          <a:p>
            <a:r>
              <a:rPr lang="fr-FR" dirty="0" smtClean="0"/>
              <a:t>Environnement mieux maîtrisé</a:t>
            </a:r>
          </a:p>
          <a:p>
            <a:r>
              <a:rPr lang="fr-FR" dirty="0" smtClean="0"/>
              <a:t>Attractivité du territoire</a:t>
            </a:r>
          </a:p>
          <a:p>
            <a:r>
              <a:rPr lang="fr-FR" dirty="0" smtClean="0"/>
              <a:t>Inclusion sociale et la citoyenneté européenne</a:t>
            </a:r>
          </a:p>
          <a:p>
            <a:endParaRPr lang="fr-FR" dirty="0" smtClean="0"/>
          </a:p>
          <a:p>
            <a:pPr>
              <a:buNone/>
            </a:pPr>
            <a:r>
              <a:rPr lang="fr-FR" b="1" dirty="0" smtClean="0"/>
              <a:t>Bénéficiaires potentiels</a:t>
            </a:r>
          </a:p>
          <a:p>
            <a:r>
              <a:rPr lang="fr-FR" dirty="0" smtClean="0"/>
              <a:t>Les administrations publiques, les PME, les organismes de formation, les universités et centres de recherche, les associations, les parcs naturels, les chambres consulaires, les pôles d’innovation et les filières d’entreprises.</a:t>
            </a:r>
          </a:p>
          <a:p>
            <a:endParaRPr lang="fr-FR" dirty="0" smtClean="0"/>
          </a:p>
          <a:p>
            <a:pPr>
              <a:buNone/>
            </a:pPr>
            <a:r>
              <a:rPr lang="fr-FR" b="1" dirty="0" smtClean="0"/>
              <a:t>Fonctionnement: </a:t>
            </a:r>
            <a:r>
              <a:rPr lang="fr-FR" dirty="0" smtClean="0"/>
              <a:t>autorité de gestion : la Région Auvergne Rhône-Alpes + un Secrétariat conjoint basé à Turin</a:t>
            </a:r>
          </a:p>
          <a:p>
            <a:pPr>
              <a:buNone/>
            </a:pPr>
            <a:r>
              <a:rPr lang="fr-FR" dirty="0" smtClean="0">
                <a:hlinkClick r:id="rId2"/>
              </a:rPr>
              <a:t>www.interreg-alcotra.eu/</a:t>
            </a:r>
            <a:endParaRPr lang="fr-FR" dirty="0" smtClean="0"/>
          </a:p>
          <a:p>
            <a:pPr>
              <a:buNone/>
            </a:pPr>
            <a:endParaRPr lang="fr-FR" dirty="0" smtClean="0"/>
          </a:p>
          <a:p>
            <a:pPr>
              <a:buNone/>
            </a:pPr>
            <a:endParaRPr lang="fr-FR" dirty="0"/>
          </a:p>
        </p:txBody>
      </p:sp>
      <p:sp>
        <p:nvSpPr>
          <p:cNvPr id="4" name="Titre 1"/>
          <p:cNvSpPr txBox="1">
            <a:spLocks/>
          </p:cNvSpPr>
          <p:nvPr/>
        </p:nvSpPr>
        <p:spPr>
          <a:xfrm>
            <a:off x="609600" y="44624"/>
            <a:ext cx="7467600" cy="769714"/>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700" b="1" i="0" u="none" strike="noStrike" kern="1200" cap="small" spc="0" normalizeH="0" baseline="0" noProof="0" dirty="0" smtClean="0">
                <a:ln>
                  <a:noFill/>
                </a:ln>
                <a:solidFill>
                  <a:srgbClr val="00B050"/>
                </a:solidFill>
                <a:effectLst/>
                <a:uLnTx/>
                <a:uFillTx/>
                <a:latin typeface="+mj-lt"/>
                <a:ea typeface="+mj-ea"/>
                <a:cs typeface="+mj-cs"/>
              </a:rPr>
              <a:t>Programme transfrontalier</a:t>
            </a:r>
            <a:r>
              <a:rPr kumimoji="0" lang="fr-FR" sz="2700" b="1" i="0" u="none" strike="noStrike" kern="1200" cap="small" spc="0" normalizeH="0" noProof="0" dirty="0" smtClean="0">
                <a:ln>
                  <a:noFill/>
                </a:ln>
                <a:solidFill>
                  <a:srgbClr val="00B050"/>
                </a:solidFill>
                <a:effectLst/>
                <a:uLnTx/>
                <a:uFillTx/>
                <a:latin typeface="+mj-lt"/>
                <a:ea typeface="+mj-ea"/>
                <a:cs typeface="+mj-cs"/>
              </a:rPr>
              <a:t> </a:t>
            </a:r>
            <a:r>
              <a:rPr kumimoji="0" lang="fr-FR" sz="2700" b="1" i="0" u="none" strike="noStrike" kern="1200" cap="small" spc="0" normalizeH="0" baseline="0" noProof="0" dirty="0" smtClean="0">
                <a:ln>
                  <a:noFill/>
                </a:ln>
                <a:solidFill>
                  <a:srgbClr val="00B050"/>
                </a:solidFill>
                <a:effectLst/>
                <a:uLnTx/>
                <a:uFillTx/>
                <a:latin typeface="+mj-lt"/>
                <a:ea typeface="+mj-ea"/>
                <a:cs typeface="+mj-cs"/>
              </a:rPr>
              <a:t>ALCOTRA</a:t>
            </a:r>
            <a:endParaRPr kumimoji="0" lang="fr-FR" sz="2700" b="1" i="0" u="none" strike="noStrike" kern="1200" cap="small"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867616"/>
            <a:ext cx="7467600" cy="4873752"/>
          </a:xfrm>
        </p:spPr>
        <p:txBody>
          <a:bodyPr/>
          <a:lstStyle/>
          <a:p>
            <a:r>
              <a:rPr lang="fr-FR" b="1" dirty="0" smtClean="0">
                <a:solidFill>
                  <a:srgbClr val="002060"/>
                </a:solidFill>
              </a:rPr>
              <a:t>Soutenir la coopération entre les régions européennes transfrontalières </a:t>
            </a:r>
            <a:r>
              <a:rPr lang="fr-FR" dirty="0" smtClean="0">
                <a:solidFill>
                  <a:srgbClr val="002060"/>
                </a:solidFill>
              </a:rPr>
              <a:t>et à la mise en œuvre de </a:t>
            </a:r>
            <a:r>
              <a:rPr lang="fr-FR" b="1" dirty="0" smtClean="0">
                <a:solidFill>
                  <a:srgbClr val="002060"/>
                </a:solidFill>
              </a:rPr>
              <a:t>solutions communes </a:t>
            </a:r>
            <a:r>
              <a:rPr lang="fr-FR" dirty="0" smtClean="0">
                <a:solidFill>
                  <a:srgbClr val="002060"/>
                </a:solidFill>
              </a:rPr>
              <a:t>dans les domaines du développement </a:t>
            </a:r>
            <a:r>
              <a:rPr lang="fr-FR" b="1" dirty="0" smtClean="0">
                <a:solidFill>
                  <a:srgbClr val="002060"/>
                </a:solidFill>
              </a:rPr>
              <a:t>urbain et rural</a:t>
            </a:r>
            <a:r>
              <a:rPr lang="fr-FR" dirty="0" smtClean="0">
                <a:solidFill>
                  <a:srgbClr val="002060"/>
                </a:solidFill>
              </a:rPr>
              <a:t>, du développement </a:t>
            </a:r>
            <a:r>
              <a:rPr lang="fr-FR" b="1" dirty="0" smtClean="0">
                <a:solidFill>
                  <a:srgbClr val="002060"/>
                </a:solidFill>
              </a:rPr>
              <a:t>économique</a:t>
            </a:r>
            <a:r>
              <a:rPr lang="fr-FR" dirty="0" smtClean="0">
                <a:solidFill>
                  <a:srgbClr val="002060"/>
                </a:solidFill>
              </a:rPr>
              <a:t> et de la gestion de </a:t>
            </a:r>
            <a:r>
              <a:rPr lang="fr-FR" b="1" dirty="0" smtClean="0">
                <a:solidFill>
                  <a:srgbClr val="002060"/>
                </a:solidFill>
              </a:rPr>
              <a:t>l’environnement</a:t>
            </a:r>
            <a:r>
              <a:rPr lang="fr-FR" dirty="0" smtClean="0">
                <a:solidFill>
                  <a:srgbClr val="002060"/>
                </a:solidFill>
              </a:rPr>
              <a:t>. </a:t>
            </a:r>
          </a:p>
          <a:p>
            <a:endParaRPr lang="fr-FR" dirty="0" smtClean="0">
              <a:solidFill>
                <a:srgbClr val="002060"/>
              </a:solidFill>
            </a:endParaRPr>
          </a:p>
          <a:p>
            <a:r>
              <a:rPr lang="fr-FR" dirty="0" smtClean="0">
                <a:solidFill>
                  <a:srgbClr val="002060"/>
                </a:solidFill>
                <a:hlinkClick r:id="rId2"/>
              </a:rPr>
              <a:t>http://www.interreg-francesuisse.org/</a:t>
            </a:r>
            <a:endParaRPr lang="fr-FR" dirty="0" smtClean="0">
              <a:solidFill>
                <a:srgbClr val="002060"/>
              </a:solidFill>
            </a:endParaRPr>
          </a:p>
          <a:p>
            <a:endParaRPr lang="fr-FR" dirty="0" smtClean="0">
              <a:solidFill>
                <a:srgbClr val="002060"/>
              </a:solidFill>
            </a:endParaRPr>
          </a:p>
          <a:p>
            <a:endParaRPr lang="fr-FR" dirty="0">
              <a:solidFill>
                <a:srgbClr val="002060"/>
              </a:solidFill>
            </a:endParaRPr>
          </a:p>
        </p:txBody>
      </p:sp>
      <p:sp>
        <p:nvSpPr>
          <p:cNvPr id="4" name="Titre 1"/>
          <p:cNvSpPr>
            <a:spLocks noGrp="1"/>
          </p:cNvSpPr>
          <p:nvPr>
            <p:ph type="title"/>
          </p:nvPr>
        </p:nvSpPr>
        <p:spPr/>
        <p:txBody>
          <a:bodyPr>
            <a:normAutofit/>
          </a:bodyPr>
          <a:lstStyle/>
          <a:p>
            <a:pPr algn="ctr"/>
            <a:r>
              <a:rPr lang="fr-FR" sz="3200" b="1" dirty="0" smtClean="0">
                <a:solidFill>
                  <a:srgbClr val="00B050"/>
                </a:solidFill>
              </a:rPr>
              <a:t>Programme transfrontalier </a:t>
            </a:r>
            <a:br>
              <a:rPr lang="fr-FR" sz="3200" b="1" dirty="0" smtClean="0">
                <a:solidFill>
                  <a:srgbClr val="00B050"/>
                </a:solidFill>
              </a:rPr>
            </a:br>
            <a:r>
              <a:rPr lang="fr-FR" sz="3200" b="1" dirty="0" smtClean="0">
                <a:solidFill>
                  <a:srgbClr val="00B050"/>
                </a:solidFill>
              </a:rPr>
              <a:t>France Suisse</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rteinterregiv franco suisse.jpg"/>
          <p:cNvPicPr>
            <a:picLocks noGrp="1" noChangeAspect="1"/>
          </p:cNvPicPr>
          <p:nvPr>
            <p:ph sz="quarter" idx="1"/>
          </p:nvPr>
        </p:nvPicPr>
        <p:blipFill>
          <a:blip r:embed="rId2" cstate="print"/>
          <a:stretch>
            <a:fillRect/>
          </a:stretch>
        </p:blipFill>
        <p:spPr>
          <a:xfrm>
            <a:off x="1181969" y="853744"/>
            <a:ext cx="6126335" cy="5959632"/>
          </a:xfrm>
        </p:spPr>
      </p:pic>
      <p:sp>
        <p:nvSpPr>
          <p:cNvPr id="5" name="Titre 1"/>
          <p:cNvSpPr>
            <a:spLocks noGrp="1"/>
          </p:cNvSpPr>
          <p:nvPr>
            <p:ph type="title"/>
          </p:nvPr>
        </p:nvSpPr>
        <p:spPr/>
        <p:txBody>
          <a:bodyPr/>
          <a:lstStyle/>
          <a:p>
            <a:pPr algn="ctr"/>
            <a:r>
              <a:rPr lang="fr-FR" sz="3200" b="1" dirty="0" smtClean="0">
                <a:solidFill>
                  <a:srgbClr val="00B050"/>
                </a:solidFill>
              </a:rPr>
              <a:t>France Suisse</a:t>
            </a:r>
            <a:r>
              <a:rPr lang="fr-FR" sz="3200" b="1" dirty="0">
                <a:solidFill>
                  <a:srgbClr val="00B050"/>
                </a:solidFill>
              </a:rPr>
              <a:t/>
            </a:r>
            <a:br>
              <a:rPr lang="fr-FR" sz="3200" b="1" dirty="0">
                <a:solidFill>
                  <a:srgbClr val="00B050"/>
                </a:solidFill>
              </a:rPr>
            </a:br>
            <a:endParaRPr lang="fr-FR" dirty="0"/>
          </a:p>
        </p:txBody>
      </p:sp>
      <p:sp>
        <p:nvSpPr>
          <p:cNvPr id="6" name="ZoneTexte 5"/>
          <p:cNvSpPr txBox="1"/>
          <p:nvPr/>
        </p:nvSpPr>
        <p:spPr>
          <a:xfrm>
            <a:off x="251520" y="5301208"/>
            <a:ext cx="2909771" cy="1200329"/>
          </a:xfrm>
          <a:prstGeom prst="rect">
            <a:avLst/>
          </a:prstGeom>
          <a:noFill/>
        </p:spPr>
        <p:txBody>
          <a:bodyPr wrap="none" rtlCol="0">
            <a:spAutoFit/>
          </a:bodyPr>
          <a:lstStyle/>
          <a:p>
            <a:r>
              <a:rPr lang="fr-FR" sz="2400" b="1" dirty="0" smtClean="0"/>
              <a:t>5 départements </a:t>
            </a:r>
          </a:p>
          <a:p>
            <a:r>
              <a:rPr lang="fr-FR" sz="2400" b="1" dirty="0" smtClean="0"/>
              <a:t>français</a:t>
            </a:r>
          </a:p>
          <a:p>
            <a:r>
              <a:rPr lang="fr-FR" sz="2400" b="1" dirty="0" smtClean="0"/>
              <a:t>7 cantons suisses</a:t>
            </a:r>
            <a:endParaRPr lang="fr-FR"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dirty="0" smtClean="0">
                <a:solidFill>
                  <a:srgbClr val="00B050"/>
                </a:solidFill>
              </a:rPr>
              <a:t>France Suisse</a:t>
            </a:r>
            <a:r>
              <a:rPr lang="fr-FR" sz="3200" b="1" dirty="0">
                <a:solidFill>
                  <a:srgbClr val="00B050"/>
                </a:solidFill>
              </a:rPr>
              <a:t/>
            </a:r>
            <a:br>
              <a:rPr lang="fr-FR" sz="3200" b="1" dirty="0">
                <a:solidFill>
                  <a:srgbClr val="00B050"/>
                </a:solidFill>
              </a:rPr>
            </a:br>
            <a:endParaRPr lang="fr-FR" dirty="0"/>
          </a:p>
        </p:txBody>
      </p:sp>
      <p:sp>
        <p:nvSpPr>
          <p:cNvPr id="3" name="Espace réservé du contenu 2"/>
          <p:cNvSpPr>
            <a:spLocks noGrp="1"/>
          </p:cNvSpPr>
          <p:nvPr>
            <p:ph sz="quarter" idx="1"/>
          </p:nvPr>
        </p:nvSpPr>
        <p:spPr>
          <a:xfrm>
            <a:off x="457200" y="1196752"/>
            <a:ext cx="7467600" cy="5277200"/>
          </a:xfrm>
        </p:spPr>
        <p:txBody>
          <a:bodyPr>
            <a:normAutofit lnSpcReduction="10000"/>
          </a:bodyPr>
          <a:lstStyle/>
          <a:p>
            <a:r>
              <a:rPr lang="fr-FR" b="1" dirty="0" smtClean="0">
                <a:solidFill>
                  <a:srgbClr val="002060"/>
                </a:solidFill>
              </a:rPr>
              <a:t>4 axes d'intervention</a:t>
            </a:r>
            <a:r>
              <a:rPr lang="fr-FR" dirty="0" smtClean="0">
                <a:solidFill>
                  <a:srgbClr val="002060"/>
                </a:solidFill>
              </a:rPr>
              <a:t>, 66 M° euros de FEDER, 50 M° francs suisses de fonds fédéraux et cantonaux. </a:t>
            </a:r>
          </a:p>
          <a:p>
            <a:r>
              <a:rPr lang="fr-FR" b="1" dirty="0" smtClean="0">
                <a:solidFill>
                  <a:srgbClr val="002060"/>
                </a:solidFill>
              </a:rPr>
              <a:t>Axe 1</a:t>
            </a:r>
            <a:r>
              <a:rPr lang="fr-FR" dirty="0" smtClean="0">
                <a:solidFill>
                  <a:srgbClr val="002060"/>
                </a:solidFill>
              </a:rPr>
              <a:t>: Rapprocher les structures en matière d'innovation et soutenir des projets innovants =&gt; Fonds FEDER : 13 M€ (taux cofinancement 60%) </a:t>
            </a:r>
          </a:p>
          <a:p>
            <a:r>
              <a:rPr lang="fr-FR" b="1" dirty="0" smtClean="0">
                <a:solidFill>
                  <a:srgbClr val="002060"/>
                </a:solidFill>
              </a:rPr>
              <a:t>Axe 2</a:t>
            </a:r>
            <a:r>
              <a:rPr lang="fr-FR" dirty="0" smtClean="0">
                <a:solidFill>
                  <a:srgbClr val="002060"/>
                </a:solidFill>
              </a:rPr>
              <a:t>: Protéger et valoriser le patrimoine naturel et culturel =&gt; Fonds FEDER : 17 M€ (taux cofinancement 65%) </a:t>
            </a:r>
          </a:p>
          <a:p>
            <a:r>
              <a:rPr lang="fr-FR" b="1" dirty="0" smtClean="0">
                <a:solidFill>
                  <a:srgbClr val="002060"/>
                </a:solidFill>
              </a:rPr>
              <a:t>Axe 3</a:t>
            </a:r>
            <a:r>
              <a:rPr lang="fr-FR" dirty="0" smtClean="0">
                <a:solidFill>
                  <a:srgbClr val="002060"/>
                </a:solidFill>
              </a:rPr>
              <a:t>: Encourager le transport durable =&gt; Fonds FEDER : 25 M€ (taux cofinancement 60%) </a:t>
            </a:r>
          </a:p>
          <a:p>
            <a:r>
              <a:rPr lang="fr-FR" b="1" dirty="0" smtClean="0">
                <a:solidFill>
                  <a:srgbClr val="002060"/>
                </a:solidFill>
              </a:rPr>
              <a:t>Axe 4</a:t>
            </a:r>
            <a:r>
              <a:rPr lang="fr-FR" dirty="0" smtClean="0">
                <a:solidFill>
                  <a:srgbClr val="002060"/>
                </a:solidFill>
              </a:rPr>
              <a:t>: Favoriser l'emploi et accompagner la mobilité de la main d'œuvre =&gt; Fonds FEDER : 7 M€ (taux cofinancement 75%) </a:t>
            </a:r>
          </a:p>
          <a:p>
            <a:endParaRPr lang="fr-FR" dirty="0" smtClean="0">
              <a:solidFill>
                <a:srgbClr val="002060"/>
              </a:solidFill>
            </a:endParaRPr>
          </a:p>
          <a:p>
            <a:endParaRPr lang="fr-FR" dirty="0">
              <a:solidFill>
                <a:srgbClr val="002060"/>
              </a:solidFill>
            </a:endParaRPr>
          </a:p>
        </p:txBody>
      </p:sp>
      <p:sp>
        <p:nvSpPr>
          <p:cNvPr id="4" name="Titre 1"/>
          <p:cNvSpPr txBox="1">
            <a:spLocks/>
          </p:cNvSpPr>
          <p:nvPr/>
        </p:nvSpPr>
        <p:spPr>
          <a:xfrm>
            <a:off x="609600" y="42703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fr-FR" sz="2700" b="1" dirty="0">
              <a:solidFill>
                <a:srgbClr val="00B050"/>
              </a:solidFill>
            </a:endParaRPr>
          </a:p>
        </p:txBody>
      </p:sp>
    </p:spTree>
    <p:extLst>
      <p:ext uri="{BB962C8B-B14F-4D97-AF65-F5344CB8AC3E}">
        <p14:creationId xmlns:p14="http://schemas.microsoft.com/office/powerpoint/2010/main" xmlns="" val="16839284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dossiertype Franco suisse.png"/>
          <p:cNvPicPr>
            <a:picLocks noGrp="1" noChangeAspect="1"/>
          </p:cNvPicPr>
          <p:nvPr>
            <p:ph sz="quarter" idx="1"/>
          </p:nvPr>
        </p:nvPicPr>
        <p:blipFill>
          <a:blip r:embed="rId2" cstate="print"/>
          <a:stretch>
            <a:fillRect/>
          </a:stretch>
        </p:blipFill>
        <p:spPr>
          <a:xfrm>
            <a:off x="233383" y="764704"/>
            <a:ext cx="8443073" cy="2160240"/>
          </a:xfrm>
        </p:spPr>
      </p:pic>
      <p:sp>
        <p:nvSpPr>
          <p:cNvPr id="4" name="Titre 1"/>
          <p:cNvSpPr>
            <a:spLocks noGrp="1"/>
          </p:cNvSpPr>
          <p:nvPr>
            <p:ph type="title"/>
          </p:nvPr>
        </p:nvSpPr>
        <p:spPr/>
        <p:txBody>
          <a:bodyPr/>
          <a:lstStyle/>
          <a:p>
            <a:pPr algn="ctr"/>
            <a:r>
              <a:rPr lang="fr-FR" sz="3200" b="1" dirty="0" smtClean="0">
                <a:solidFill>
                  <a:srgbClr val="00B050"/>
                </a:solidFill>
              </a:rPr>
              <a:t>France Suisse</a:t>
            </a:r>
            <a:r>
              <a:rPr lang="fr-FR" sz="3200" b="1" dirty="0">
                <a:solidFill>
                  <a:srgbClr val="00B050"/>
                </a:solidFill>
              </a:rPr>
              <a:t/>
            </a:r>
            <a:br>
              <a:rPr lang="fr-FR" sz="3200" b="1" dirty="0">
                <a:solidFill>
                  <a:srgbClr val="00B050"/>
                </a:solidFill>
              </a:rPr>
            </a:br>
            <a:endParaRPr lang="fr-FR" dirty="0"/>
          </a:p>
        </p:txBody>
      </p:sp>
      <p:sp>
        <p:nvSpPr>
          <p:cNvPr id="6" name="Rectangle 5"/>
          <p:cNvSpPr/>
          <p:nvPr/>
        </p:nvSpPr>
        <p:spPr>
          <a:xfrm>
            <a:off x="395536" y="2780928"/>
            <a:ext cx="7848872" cy="4093428"/>
          </a:xfrm>
          <a:prstGeom prst="rect">
            <a:avLst/>
          </a:prstGeom>
        </p:spPr>
        <p:txBody>
          <a:bodyPr wrap="square">
            <a:spAutoFit/>
          </a:bodyPr>
          <a:lstStyle/>
          <a:p>
            <a:r>
              <a:rPr lang="fr-FR" sz="2000" b="1" dirty="0" smtClean="0">
                <a:solidFill>
                  <a:srgbClr val="002060"/>
                </a:solidFill>
              </a:rPr>
              <a:t>Constituer un partenariat franco-suisse</a:t>
            </a:r>
          </a:p>
          <a:p>
            <a:endParaRPr lang="fr-FR" sz="2000" dirty="0" smtClean="0">
              <a:solidFill>
                <a:srgbClr val="002060"/>
              </a:solidFill>
            </a:endParaRPr>
          </a:p>
          <a:p>
            <a:r>
              <a:rPr lang="fr-FR" sz="2000" b="1" dirty="0" smtClean="0">
                <a:solidFill>
                  <a:srgbClr val="002060"/>
                </a:solidFill>
              </a:rPr>
              <a:t>Pilotage du programme: </a:t>
            </a:r>
            <a:r>
              <a:rPr lang="fr-FR" sz="2000" dirty="0" smtClean="0">
                <a:solidFill>
                  <a:srgbClr val="002060"/>
                </a:solidFill>
              </a:rPr>
              <a:t>la Région Bourgogne Franche-Comté, autorité de gestion des fonds FEDER, et par la Coordination régionale </a:t>
            </a:r>
            <a:r>
              <a:rPr lang="fr-FR" sz="2000" dirty="0" err="1" smtClean="0">
                <a:solidFill>
                  <a:srgbClr val="002060"/>
                </a:solidFill>
              </a:rPr>
              <a:t>Interreg</a:t>
            </a:r>
            <a:r>
              <a:rPr lang="fr-FR" sz="2000" dirty="0" smtClean="0">
                <a:solidFill>
                  <a:srgbClr val="002060"/>
                </a:solidFill>
              </a:rPr>
              <a:t> suisse (CRI)</a:t>
            </a:r>
          </a:p>
          <a:p>
            <a:r>
              <a:rPr lang="fr-FR" sz="2000" dirty="0" smtClean="0">
                <a:solidFill>
                  <a:srgbClr val="002060"/>
                </a:solidFill>
                <a:hlinkClick r:id="rId3"/>
              </a:rPr>
              <a:t>Le Secrétariat Conjoint</a:t>
            </a:r>
            <a:r>
              <a:rPr lang="fr-FR" sz="2000" dirty="0" smtClean="0">
                <a:solidFill>
                  <a:srgbClr val="002060"/>
                </a:solidFill>
              </a:rPr>
              <a:t> assure les missions d'accueil, de conseil, d'instruction et de suivi pour les porteurs de projet.</a:t>
            </a:r>
          </a:p>
          <a:p>
            <a:endParaRPr lang="fr-FR" sz="2000" dirty="0" smtClean="0">
              <a:solidFill>
                <a:srgbClr val="002060"/>
              </a:solidFill>
            </a:endParaRPr>
          </a:p>
          <a:p>
            <a:r>
              <a:rPr lang="fr-FR" sz="2000" b="1" dirty="0" smtClean="0">
                <a:solidFill>
                  <a:srgbClr val="002060"/>
                </a:solidFill>
              </a:rPr>
              <a:t>Fonctionnement</a:t>
            </a:r>
            <a:r>
              <a:rPr lang="fr-FR" sz="2000" dirty="0" smtClean="0">
                <a:solidFill>
                  <a:srgbClr val="002060"/>
                </a:solidFill>
              </a:rPr>
              <a:t>: </a:t>
            </a:r>
          </a:p>
          <a:p>
            <a:r>
              <a:rPr lang="fr-FR" sz="2000" dirty="0" smtClean="0">
                <a:solidFill>
                  <a:srgbClr val="002060"/>
                </a:solidFill>
              </a:rPr>
              <a:t>20 % autofinancement min par projet (et non par partenaire) </a:t>
            </a:r>
          </a:p>
          <a:p>
            <a:r>
              <a:rPr lang="fr-FR" sz="2000" dirty="0" smtClean="0">
                <a:solidFill>
                  <a:srgbClr val="002060"/>
                </a:solidFill>
              </a:rPr>
              <a:t>20 000 € FEDER minimum par projet </a:t>
            </a:r>
          </a:p>
          <a:p>
            <a:r>
              <a:rPr lang="fr-FR" sz="2000" dirty="0" smtClean="0">
                <a:solidFill>
                  <a:srgbClr val="002060"/>
                </a:solidFill>
              </a:rPr>
              <a:t>Dépôt des dossiers au fil de l’eau; remplir une fiche pré-projet =&gt; Prochaine date limite d'envoi des fiches "pré-projet«  28/04/2017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fonctionnement de l’Union européenne </a:t>
            </a:r>
            <a:endParaRPr lang="fr-F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7467600" cy="1143000"/>
          </a:xfrm>
        </p:spPr>
        <p:txBody>
          <a:bodyPr>
            <a:normAutofit fontScale="90000"/>
          </a:bodyPr>
          <a:lstStyle/>
          <a:p>
            <a:pPr algn="ctr"/>
            <a:r>
              <a:rPr lang="fr-FR" sz="3200" b="1" dirty="0" smtClean="0">
                <a:solidFill>
                  <a:srgbClr val="00B050"/>
                </a:solidFill>
              </a:rPr>
              <a:t>Programme transnational</a:t>
            </a:r>
            <a:br>
              <a:rPr lang="fr-FR" sz="3200" b="1" dirty="0" smtClean="0">
                <a:solidFill>
                  <a:srgbClr val="00B050"/>
                </a:solidFill>
              </a:rPr>
            </a:br>
            <a:r>
              <a:rPr lang="fr-FR" sz="3200" b="1" dirty="0" smtClean="0">
                <a:solidFill>
                  <a:srgbClr val="00B050"/>
                </a:solidFill>
              </a:rPr>
              <a:t>Espace Alpin</a:t>
            </a:r>
            <a:r>
              <a:rPr lang="fr-FR" sz="3200" b="1" dirty="0">
                <a:solidFill>
                  <a:srgbClr val="00B050"/>
                </a:solidFill>
              </a:rPr>
              <a:t/>
            </a:r>
            <a:br>
              <a:rPr lang="fr-FR" sz="3200" b="1" dirty="0">
                <a:solidFill>
                  <a:srgbClr val="00B050"/>
                </a:solidFill>
              </a:rPr>
            </a:br>
            <a:endParaRPr lang="fr-FR" dirty="0"/>
          </a:p>
        </p:txBody>
      </p:sp>
      <p:sp>
        <p:nvSpPr>
          <p:cNvPr id="3" name="Espace réservé du contenu 2"/>
          <p:cNvSpPr>
            <a:spLocks noGrp="1"/>
          </p:cNvSpPr>
          <p:nvPr>
            <p:ph sz="quarter" idx="1"/>
          </p:nvPr>
        </p:nvSpPr>
        <p:spPr>
          <a:xfrm>
            <a:off x="457200" y="1196752"/>
            <a:ext cx="7859216" cy="5277200"/>
          </a:xfrm>
        </p:spPr>
        <p:txBody>
          <a:bodyPr>
            <a:normAutofit fontScale="85000" lnSpcReduction="10000"/>
          </a:bodyPr>
          <a:lstStyle/>
          <a:p>
            <a:r>
              <a:rPr lang="fr-FR" dirty="0" smtClean="0">
                <a:solidFill>
                  <a:srgbClr val="002060"/>
                </a:solidFill>
              </a:rPr>
              <a:t>Soutenir le développement régional durable dans la région alpine: un cadre pour </a:t>
            </a:r>
            <a:r>
              <a:rPr lang="fr-FR" b="1" dirty="0" smtClean="0">
                <a:solidFill>
                  <a:srgbClr val="002060"/>
                </a:solidFill>
              </a:rPr>
              <a:t>développer, expérimenter, mettre en œuvre et coordonner de nouvelles idées</a:t>
            </a:r>
            <a:r>
              <a:rPr lang="fr-FR" dirty="0" smtClean="0">
                <a:solidFill>
                  <a:srgbClr val="002060"/>
                </a:solidFill>
              </a:rPr>
              <a:t>.</a:t>
            </a:r>
          </a:p>
          <a:p>
            <a:endParaRPr lang="fr-FR" dirty="0" smtClean="0">
              <a:solidFill>
                <a:srgbClr val="002060"/>
              </a:solidFill>
            </a:endParaRPr>
          </a:p>
          <a:p>
            <a:r>
              <a:rPr lang="fr-FR" dirty="0" smtClean="0">
                <a:solidFill>
                  <a:srgbClr val="002060"/>
                </a:solidFill>
              </a:rPr>
              <a:t>Existe depuis 2000 et concerne </a:t>
            </a:r>
            <a:r>
              <a:rPr lang="fr-FR" b="1" dirty="0" smtClean="0">
                <a:solidFill>
                  <a:srgbClr val="002060"/>
                </a:solidFill>
              </a:rPr>
              <a:t>7 pays de l’arc alpin: la France avec 4 régions éligibles (Alsace, Franche-Comté, Rhône-Alpes et Provence-Alpes Côte d’Azur), </a:t>
            </a:r>
            <a:r>
              <a:rPr lang="fr-FR" dirty="0" smtClean="0">
                <a:solidFill>
                  <a:srgbClr val="002060"/>
                </a:solidFill>
              </a:rPr>
              <a:t>l’Italie, la Slovénie, la Suisse, le Liechtenstein, l’Allemagne et l’Autriche.</a:t>
            </a:r>
          </a:p>
          <a:p>
            <a:endParaRPr lang="fr-FR" dirty="0" smtClean="0">
              <a:solidFill>
                <a:srgbClr val="002060"/>
              </a:solidFill>
            </a:endParaRPr>
          </a:p>
          <a:p>
            <a:r>
              <a:rPr lang="fr-FR" b="1" dirty="0" smtClean="0">
                <a:solidFill>
                  <a:srgbClr val="002060"/>
                </a:solidFill>
              </a:rPr>
              <a:t>Bénéficiaires</a:t>
            </a:r>
            <a:r>
              <a:rPr lang="fr-FR" dirty="0" smtClean="0">
                <a:solidFill>
                  <a:srgbClr val="002060"/>
                </a:solidFill>
              </a:rPr>
              <a:t>: acteurs du secteur public et privé: les autorités publiques, les agences,  les PME, les établissements de l’enseignement supérieur, les centres de formation, les organismes de soutien aux entreprises, les groupes d’intérêt dont les ONG, etc.</a:t>
            </a:r>
          </a:p>
          <a:p>
            <a:endParaRPr lang="fr-FR" dirty="0" smtClean="0">
              <a:solidFill>
                <a:srgbClr val="002060"/>
              </a:solidFill>
            </a:endParaRPr>
          </a:p>
          <a:p>
            <a:r>
              <a:rPr lang="fr-FR" b="1" dirty="0" smtClean="0">
                <a:solidFill>
                  <a:srgbClr val="002060"/>
                </a:solidFill>
              </a:rPr>
              <a:t>Coopération publique-privée est fortement encouragée.</a:t>
            </a:r>
            <a:endParaRPr lang="fr-FR" dirty="0" smtClean="0">
              <a:solidFill>
                <a:srgbClr val="002060"/>
              </a:solidFill>
            </a:endParaRPr>
          </a:p>
          <a:p>
            <a:endParaRPr lang="fr-FR" dirty="0" smtClean="0">
              <a:solidFill>
                <a:srgbClr val="002060"/>
              </a:solidFill>
            </a:endParaRPr>
          </a:p>
          <a:p>
            <a:endParaRPr lang="fr-FR" dirty="0">
              <a:solidFill>
                <a:srgbClr val="002060"/>
              </a:solidFill>
            </a:endParaRPr>
          </a:p>
        </p:txBody>
      </p:sp>
      <p:sp>
        <p:nvSpPr>
          <p:cNvPr id="4" name="Titre 1"/>
          <p:cNvSpPr txBox="1">
            <a:spLocks/>
          </p:cNvSpPr>
          <p:nvPr/>
        </p:nvSpPr>
        <p:spPr>
          <a:xfrm>
            <a:off x="609600" y="42703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fr-FR" sz="2700" b="1" dirty="0">
              <a:solidFill>
                <a:srgbClr val="00B050"/>
              </a:solidFill>
            </a:endParaRPr>
          </a:p>
        </p:txBody>
      </p:sp>
    </p:spTree>
    <p:extLst>
      <p:ext uri="{BB962C8B-B14F-4D97-AF65-F5344CB8AC3E}">
        <p14:creationId xmlns:p14="http://schemas.microsoft.com/office/powerpoint/2010/main" xmlns="" val="3319715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ooperation_area_with_eu_and_regionnames Espace Alpin.jpg"/>
          <p:cNvPicPr>
            <a:picLocks noGrp="1" noChangeAspect="1"/>
          </p:cNvPicPr>
          <p:nvPr>
            <p:ph sz="quarter" idx="1"/>
          </p:nvPr>
        </p:nvPicPr>
        <p:blipFill>
          <a:blip r:embed="rId2" cstate="print"/>
          <a:stretch>
            <a:fillRect/>
          </a:stretch>
        </p:blipFill>
        <p:spPr>
          <a:xfrm>
            <a:off x="-143545" y="1085355"/>
            <a:ext cx="9287545" cy="5439989"/>
          </a:xfrm>
        </p:spPr>
      </p:pic>
      <p:sp>
        <p:nvSpPr>
          <p:cNvPr id="7" name="Titre 1"/>
          <p:cNvSpPr>
            <a:spLocks noGrp="1"/>
          </p:cNvSpPr>
          <p:nvPr>
            <p:ph type="title"/>
          </p:nvPr>
        </p:nvSpPr>
        <p:spPr/>
        <p:txBody>
          <a:bodyPr/>
          <a:lstStyle/>
          <a:p>
            <a:pPr algn="ctr"/>
            <a:r>
              <a:rPr lang="fr-FR" sz="3200" b="1" dirty="0" smtClean="0">
                <a:solidFill>
                  <a:srgbClr val="00B050"/>
                </a:solidFill>
              </a:rPr>
              <a:t>Espace Alpin</a:t>
            </a:r>
            <a:r>
              <a:rPr lang="fr-FR" sz="3200" b="1" dirty="0">
                <a:solidFill>
                  <a:srgbClr val="00B050"/>
                </a:solidFill>
              </a:rPr>
              <a:t/>
            </a:r>
            <a:br>
              <a:rPr lang="fr-FR" sz="3200" b="1" dirty="0">
                <a:solidFill>
                  <a:srgbClr val="00B050"/>
                </a:solidFill>
              </a:rPr>
            </a:b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dirty="0" smtClean="0">
                <a:solidFill>
                  <a:srgbClr val="00B050"/>
                </a:solidFill>
              </a:rPr>
              <a:t>Espace Alpin</a:t>
            </a:r>
            <a:r>
              <a:rPr lang="fr-FR" sz="3200" b="1" dirty="0">
                <a:solidFill>
                  <a:srgbClr val="00B050"/>
                </a:solidFill>
              </a:rPr>
              <a:t/>
            </a:r>
            <a:br>
              <a:rPr lang="fr-FR" sz="3200" b="1" dirty="0">
                <a:solidFill>
                  <a:srgbClr val="00B050"/>
                </a:solidFill>
              </a:rPr>
            </a:br>
            <a:endParaRPr lang="fr-FR" dirty="0"/>
          </a:p>
        </p:txBody>
      </p:sp>
      <p:sp>
        <p:nvSpPr>
          <p:cNvPr id="3" name="Espace réservé du contenu 2"/>
          <p:cNvSpPr>
            <a:spLocks noGrp="1"/>
          </p:cNvSpPr>
          <p:nvPr>
            <p:ph sz="quarter" idx="1"/>
          </p:nvPr>
        </p:nvSpPr>
        <p:spPr>
          <a:xfrm>
            <a:off x="457200" y="1196752"/>
            <a:ext cx="7467600" cy="5277200"/>
          </a:xfrm>
        </p:spPr>
        <p:txBody>
          <a:bodyPr>
            <a:normAutofit fontScale="92500" lnSpcReduction="20000"/>
          </a:bodyPr>
          <a:lstStyle/>
          <a:p>
            <a:pPr>
              <a:buNone/>
            </a:pPr>
            <a:r>
              <a:rPr lang="fr-FR" b="1" dirty="0" smtClean="0">
                <a:solidFill>
                  <a:srgbClr val="002060"/>
                </a:solidFill>
              </a:rPr>
              <a:t>Quatre axes prioritaires :</a:t>
            </a:r>
          </a:p>
          <a:p>
            <a:pPr>
              <a:buNone/>
            </a:pPr>
            <a:r>
              <a:rPr lang="fr-FR" dirty="0" smtClean="0">
                <a:solidFill>
                  <a:srgbClr val="002060"/>
                </a:solidFill>
              </a:rPr>
              <a:t>1) Un espace alpin tourné vers l'innovation</a:t>
            </a:r>
          </a:p>
          <a:p>
            <a:pPr>
              <a:buNone/>
            </a:pPr>
            <a:r>
              <a:rPr lang="fr-FR" dirty="0" smtClean="0">
                <a:solidFill>
                  <a:srgbClr val="002060"/>
                </a:solidFill>
              </a:rPr>
              <a:t>2) Un espace alpin à faible émission de carbone</a:t>
            </a:r>
          </a:p>
          <a:p>
            <a:pPr>
              <a:buNone/>
            </a:pPr>
            <a:r>
              <a:rPr lang="fr-FR" dirty="0" smtClean="0">
                <a:solidFill>
                  <a:srgbClr val="002060"/>
                </a:solidFill>
              </a:rPr>
              <a:t>3) Un espace alpin où il fait bon vivre</a:t>
            </a:r>
          </a:p>
          <a:p>
            <a:pPr>
              <a:buNone/>
            </a:pPr>
            <a:r>
              <a:rPr lang="fr-FR" dirty="0" smtClean="0">
                <a:solidFill>
                  <a:srgbClr val="002060"/>
                </a:solidFill>
              </a:rPr>
              <a:t>4) Une bonne gouvernance de l'Espace Alpin</a:t>
            </a:r>
          </a:p>
          <a:p>
            <a:endParaRPr lang="fr-FR" dirty="0" smtClean="0">
              <a:solidFill>
                <a:srgbClr val="002060"/>
              </a:solidFill>
            </a:endParaRPr>
          </a:p>
          <a:p>
            <a:pPr>
              <a:buNone/>
            </a:pPr>
            <a:r>
              <a:rPr lang="fr-FR" dirty="0" smtClean="0">
                <a:solidFill>
                  <a:srgbClr val="002060"/>
                </a:solidFill>
              </a:rPr>
              <a:t>Budget : Total 140 millions d’Euros, dont 116,6 millions FEDER. </a:t>
            </a:r>
          </a:p>
          <a:p>
            <a:pPr>
              <a:buNone/>
            </a:pPr>
            <a:r>
              <a:rPr lang="fr-FR" dirty="0" smtClean="0">
                <a:solidFill>
                  <a:srgbClr val="002060"/>
                </a:solidFill>
              </a:rPr>
              <a:t>Les projets peuvent être </a:t>
            </a:r>
            <a:r>
              <a:rPr lang="fr-FR" b="1" dirty="0" smtClean="0">
                <a:solidFill>
                  <a:srgbClr val="002060"/>
                </a:solidFill>
              </a:rPr>
              <a:t>cofinancés jusqu’à 85% </a:t>
            </a:r>
            <a:r>
              <a:rPr lang="fr-FR" dirty="0" smtClean="0">
                <a:solidFill>
                  <a:srgbClr val="002060"/>
                </a:solidFill>
              </a:rPr>
              <a:t>par le FEDER. Les 15 % restants peuvent être apportés par des fonds publics ou privés. Le budget moyen d'un projet Espace Alpin est de 2 millions d’euros de FEDER.</a:t>
            </a:r>
          </a:p>
          <a:p>
            <a:pPr>
              <a:buNone/>
            </a:pPr>
            <a:r>
              <a:rPr lang="fr-FR" dirty="0" smtClean="0">
                <a:solidFill>
                  <a:srgbClr val="002060"/>
                </a:solidFill>
              </a:rPr>
              <a:t>Durée: Max 3 ans et compte de 4 à 15 partenaires venant </a:t>
            </a:r>
            <a:r>
              <a:rPr lang="fr-FR" b="1" dirty="0" smtClean="0">
                <a:solidFill>
                  <a:srgbClr val="002060"/>
                </a:solidFill>
              </a:rPr>
              <a:t>au moins trois pays</a:t>
            </a:r>
            <a:r>
              <a:rPr lang="fr-FR" dirty="0" smtClean="0">
                <a:solidFill>
                  <a:srgbClr val="002060"/>
                </a:solidFill>
              </a:rPr>
              <a:t> du programme Espace Alpin. </a:t>
            </a:r>
          </a:p>
          <a:p>
            <a:endParaRPr lang="fr-FR" dirty="0">
              <a:solidFill>
                <a:srgbClr val="002060"/>
              </a:solidFill>
            </a:endParaRPr>
          </a:p>
        </p:txBody>
      </p:sp>
      <p:sp>
        <p:nvSpPr>
          <p:cNvPr id="4" name="Titre 1"/>
          <p:cNvSpPr txBox="1">
            <a:spLocks/>
          </p:cNvSpPr>
          <p:nvPr/>
        </p:nvSpPr>
        <p:spPr>
          <a:xfrm>
            <a:off x="609600" y="42703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fr-FR" sz="2700" b="1" dirty="0">
              <a:solidFill>
                <a:srgbClr val="00B050"/>
              </a:solidFill>
            </a:endParaRPr>
          </a:p>
        </p:txBody>
      </p:sp>
    </p:spTree>
    <p:extLst>
      <p:ext uri="{BB962C8B-B14F-4D97-AF65-F5344CB8AC3E}">
        <p14:creationId xmlns:p14="http://schemas.microsoft.com/office/powerpoint/2010/main" xmlns="" val="3319715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124744"/>
            <a:ext cx="7467600" cy="5349208"/>
          </a:xfrm>
        </p:spPr>
        <p:txBody>
          <a:bodyPr>
            <a:normAutofit fontScale="85000" lnSpcReduction="20000"/>
          </a:bodyPr>
          <a:lstStyle/>
          <a:p>
            <a:r>
              <a:rPr lang="fr-FR" dirty="0" smtClean="0">
                <a:solidFill>
                  <a:srgbClr val="002060"/>
                </a:solidFill>
              </a:rPr>
              <a:t>Fonctionnement: </a:t>
            </a:r>
          </a:p>
          <a:p>
            <a:pPr>
              <a:buNone/>
            </a:pPr>
            <a:r>
              <a:rPr lang="fr-FR" dirty="0" smtClean="0">
                <a:solidFill>
                  <a:srgbClr val="002060"/>
                </a:solidFill>
              </a:rPr>
              <a:t>Appels à projets réguliers (en général une fois par an). </a:t>
            </a:r>
            <a:r>
              <a:rPr lang="fr-FR" b="1" dirty="0" smtClean="0">
                <a:solidFill>
                  <a:srgbClr val="002060"/>
                </a:solidFill>
              </a:rPr>
              <a:t>1ere étape: tout d’abord prise de contact </a:t>
            </a:r>
            <a:r>
              <a:rPr lang="fr-FR" b="1" u="sng" dirty="0" smtClean="0">
                <a:solidFill>
                  <a:srgbClr val="002060"/>
                </a:solidFill>
              </a:rPr>
              <a:t>avec le Point de Contact National français</a:t>
            </a:r>
            <a:r>
              <a:rPr lang="fr-FR" dirty="0" smtClean="0">
                <a:solidFill>
                  <a:srgbClr val="002060"/>
                </a:solidFill>
              </a:rPr>
              <a:t> puis dépôt de la manifestation d’intérêt</a:t>
            </a:r>
          </a:p>
          <a:p>
            <a:pPr>
              <a:buNone/>
            </a:pPr>
            <a:endParaRPr lang="fr-FR" dirty="0" smtClean="0">
              <a:solidFill>
                <a:srgbClr val="002060"/>
              </a:solidFill>
            </a:endParaRPr>
          </a:p>
          <a:p>
            <a:r>
              <a:rPr lang="fr-FR" b="1" dirty="0" smtClean="0">
                <a:solidFill>
                  <a:srgbClr val="002060"/>
                </a:solidFill>
              </a:rPr>
              <a:t>Autorité de Gestion</a:t>
            </a:r>
            <a:r>
              <a:rPr lang="fr-FR" dirty="0" smtClean="0">
                <a:solidFill>
                  <a:srgbClr val="002060"/>
                </a:solidFill>
              </a:rPr>
              <a:t> : le Land de Salzburg</a:t>
            </a:r>
          </a:p>
          <a:p>
            <a:pPr>
              <a:buNone/>
            </a:pPr>
            <a:r>
              <a:rPr lang="fr-FR" b="1" dirty="0" smtClean="0">
                <a:solidFill>
                  <a:srgbClr val="002060"/>
                </a:solidFill>
              </a:rPr>
              <a:t>le Secrétariat Technique Conjoint</a:t>
            </a:r>
            <a:r>
              <a:rPr lang="fr-FR" dirty="0" smtClean="0">
                <a:solidFill>
                  <a:srgbClr val="002060"/>
                </a:solidFill>
              </a:rPr>
              <a:t> : situé à Munich (Allemagne)</a:t>
            </a:r>
          </a:p>
          <a:p>
            <a:pPr>
              <a:buNone/>
            </a:pPr>
            <a:r>
              <a:rPr lang="fr-FR" b="1" dirty="0" smtClean="0">
                <a:solidFill>
                  <a:srgbClr val="002060"/>
                </a:solidFill>
              </a:rPr>
              <a:t>les Autorités nationales</a:t>
            </a:r>
            <a:r>
              <a:rPr lang="fr-FR" dirty="0" smtClean="0">
                <a:solidFill>
                  <a:srgbClr val="002060"/>
                </a:solidFill>
              </a:rPr>
              <a:t> : en France, le Préfet de Rhône-Alpes / SGAR est l'Autorité nationale (Référent/interface institutionnel; coordination nationale; responsable de la régularité des opérations)</a:t>
            </a:r>
          </a:p>
          <a:p>
            <a:pPr>
              <a:buNone/>
            </a:pPr>
            <a:r>
              <a:rPr lang="fr-FR" b="1" dirty="0" smtClean="0">
                <a:solidFill>
                  <a:srgbClr val="002060"/>
                </a:solidFill>
              </a:rPr>
              <a:t>les Points de Contact Espace Alpin </a:t>
            </a:r>
            <a:r>
              <a:rPr lang="fr-FR" dirty="0" smtClean="0">
                <a:solidFill>
                  <a:srgbClr val="002060"/>
                </a:solidFill>
              </a:rPr>
              <a:t>: un dans chaque Etat partenaire (en France, au SGAR Rhône-Alpes). Accompagnement de l’émergence et de la mise en œuvre des projets, animation et promotion du programme.</a:t>
            </a:r>
          </a:p>
          <a:p>
            <a:pPr>
              <a:buNone/>
            </a:pPr>
            <a:r>
              <a:rPr lang="fr-FR" dirty="0" smtClean="0">
                <a:solidFill>
                  <a:srgbClr val="002060"/>
                </a:solidFill>
                <a:hlinkClick r:id="rId2"/>
              </a:rPr>
              <a:t>www.alpine-space.eu</a:t>
            </a:r>
            <a:endParaRPr lang="fr-FR" dirty="0" smtClean="0">
              <a:solidFill>
                <a:srgbClr val="002060"/>
              </a:solidFill>
            </a:endParaRPr>
          </a:p>
          <a:p>
            <a:pPr>
              <a:buNone/>
            </a:pPr>
            <a:endParaRPr lang="fr-FR" dirty="0" smtClean="0">
              <a:solidFill>
                <a:srgbClr val="002060"/>
              </a:solidFill>
            </a:endParaRPr>
          </a:p>
          <a:p>
            <a:endParaRPr lang="fr-FR" dirty="0">
              <a:solidFill>
                <a:srgbClr val="002060"/>
              </a:solidFill>
            </a:endParaRPr>
          </a:p>
        </p:txBody>
      </p:sp>
      <p:sp>
        <p:nvSpPr>
          <p:cNvPr id="4" name="Titre 1"/>
          <p:cNvSpPr>
            <a:spLocks noGrp="1"/>
          </p:cNvSpPr>
          <p:nvPr>
            <p:ph type="title"/>
          </p:nvPr>
        </p:nvSpPr>
        <p:spPr>
          <a:xfrm>
            <a:off x="457200" y="274638"/>
            <a:ext cx="7467600" cy="778098"/>
          </a:xfrm>
        </p:spPr>
        <p:txBody>
          <a:bodyPr/>
          <a:lstStyle/>
          <a:p>
            <a:pPr algn="ctr"/>
            <a:r>
              <a:rPr lang="fr-FR" sz="3200" b="1" dirty="0" smtClean="0">
                <a:solidFill>
                  <a:srgbClr val="00B050"/>
                </a:solidFill>
              </a:rPr>
              <a:t>Espace Alpin</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600200"/>
            <a:ext cx="8003232" cy="4873752"/>
          </a:xfrm>
        </p:spPr>
        <p:txBody>
          <a:bodyPr/>
          <a:lstStyle/>
          <a:p>
            <a:r>
              <a:rPr lang="fr-FR" dirty="0" smtClean="0">
                <a:solidFill>
                  <a:srgbClr val="002060"/>
                </a:solidFill>
              </a:rPr>
              <a:t>Relever les défis au-delà des frontières nationales, telles que la </a:t>
            </a:r>
            <a:r>
              <a:rPr lang="fr-FR" b="1" dirty="0" smtClean="0">
                <a:solidFill>
                  <a:srgbClr val="002060"/>
                </a:solidFill>
              </a:rPr>
              <a:t>hausse de l’efficacité énergétique, la protection des ressources naturelles et culturelles, et le renforcement de l’innovation.</a:t>
            </a:r>
          </a:p>
          <a:p>
            <a:endParaRPr lang="fr-FR" dirty="0" smtClean="0">
              <a:solidFill>
                <a:srgbClr val="002060"/>
              </a:solidFill>
            </a:endParaRPr>
          </a:p>
          <a:p>
            <a:r>
              <a:rPr lang="fr-FR" dirty="0" smtClean="0">
                <a:solidFill>
                  <a:srgbClr val="002060"/>
                </a:solidFill>
              </a:rPr>
              <a:t>L’objectif global du Programme </a:t>
            </a:r>
            <a:r>
              <a:rPr lang="fr-FR" dirty="0" err="1" smtClean="0">
                <a:solidFill>
                  <a:srgbClr val="002060"/>
                </a:solidFill>
              </a:rPr>
              <a:t>Interreg</a:t>
            </a:r>
            <a:r>
              <a:rPr lang="fr-FR" dirty="0" smtClean="0">
                <a:solidFill>
                  <a:srgbClr val="002060"/>
                </a:solidFill>
              </a:rPr>
              <a:t> MED est de promouvoir une croissance durable dans le bassin méditerranéen en favorisant les pratiques et les concepts innovants, une utilisation raisonnable des ressources et en favorisant l’intégration sociale par le biais d’approches de coopération territorialisées et intégrées.</a:t>
            </a:r>
          </a:p>
          <a:p>
            <a:endParaRPr lang="fr-FR" dirty="0">
              <a:solidFill>
                <a:srgbClr val="002060"/>
              </a:solidFill>
            </a:endParaRPr>
          </a:p>
        </p:txBody>
      </p:sp>
      <p:sp>
        <p:nvSpPr>
          <p:cNvPr id="4" name="Titre 1"/>
          <p:cNvSpPr>
            <a:spLocks noGrp="1"/>
          </p:cNvSpPr>
          <p:nvPr>
            <p:ph type="title"/>
          </p:nvPr>
        </p:nvSpPr>
        <p:spPr/>
        <p:txBody>
          <a:bodyPr>
            <a:normAutofit/>
          </a:bodyPr>
          <a:lstStyle/>
          <a:p>
            <a:pPr algn="ctr"/>
            <a:r>
              <a:rPr lang="fr-FR" sz="3200" b="1" dirty="0" smtClean="0">
                <a:solidFill>
                  <a:srgbClr val="00B050"/>
                </a:solidFill>
              </a:rPr>
              <a:t>Programme transnational </a:t>
            </a:r>
            <a:br>
              <a:rPr lang="fr-FR" sz="3200" b="1" dirty="0" smtClean="0">
                <a:solidFill>
                  <a:srgbClr val="00B050"/>
                </a:solidFill>
              </a:rPr>
            </a:br>
            <a:r>
              <a:rPr lang="fr-FR" sz="3200" b="1" dirty="0" smtClean="0">
                <a:solidFill>
                  <a:srgbClr val="00B050"/>
                </a:solidFill>
              </a:rPr>
              <a:t>Programme Med</a:t>
            </a: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Nouvelle-Carte-MED-FR-site1.png"/>
          <p:cNvPicPr>
            <a:picLocks noGrp="1" noChangeAspect="1"/>
          </p:cNvPicPr>
          <p:nvPr>
            <p:ph sz="quarter" idx="1"/>
          </p:nvPr>
        </p:nvPicPr>
        <p:blipFill>
          <a:blip r:embed="rId2" cstate="print"/>
          <a:stretch>
            <a:fillRect/>
          </a:stretch>
        </p:blipFill>
        <p:spPr>
          <a:xfrm>
            <a:off x="251520" y="116632"/>
            <a:ext cx="8388424" cy="6567194"/>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p:spPr>
        <p:txBody>
          <a:bodyPr>
            <a:normAutofit/>
          </a:bodyPr>
          <a:lstStyle/>
          <a:p>
            <a:pPr algn="ctr"/>
            <a:r>
              <a:rPr lang="fr-FR" sz="3200" b="1" dirty="0" smtClean="0">
                <a:solidFill>
                  <a:srgbClr val="00B050"/>
                </a:solidFill>
              </a:rPr>
              <a:t>Programme Med</a:t>
            </a:r>
            <a:endParaRPr lang="fr-FR" dirty="0"/>
          </a:p>
        </p:txBody>
      </p:sp>
      <p:sp>
        <p:nvSpPr>
          <p:cNvPr id="3" name="Espace réservé du contenu 2"/>
          <p:cNvSpPr>
            <a:spLocks noGrp="1"/>
          </p:cNvSpPr>
          <p:nvPr>
            <p:ph sz="quarter" idx="1"/>
          </p:nvPr>
        </p:nvSpPr>
        <p:spPr>
          <a:xfrm>
            <a:off x="457200" y="1268760"/>
            <a:ext cx="7467600" cy="5205192"/>
          </a:xfrm>
        </p:spPr>
        <p:txBody>
          <a:bodyPr>
            <a:normAutofit lnSpcReduction="10000"/>
          </a:bodyPr>
          <a:lstStyle/>
          <a:p>
            <a:r>
              <a:rPr lang="fr-FR" dirty="0" smtClean="0">
                <a:solidFill>
                  <a:srgbClr val="002060"/>
                </a:solidFill>
              </a:rPr>
              <a:t>Bénéficiaires: </a:t>
            </a:r>
            <a:r>
              <a:rPr lang="fr-FR" b="1" dirty="0" smtClean="0">
                <a:solidFill>
                  <a:srgbClr val="002060"/>
                </a:solidFill>
              </a:rPr>
              <a:t>organismes publics </a:t>
            </a:r>
            <a:r>
              <a:rPr lang="fr-FR" dirty="0" smtClean="0">
                <a:solidFill>
                  <a:srgbClr val="002060"/>
                </a:solidFill>
              </a:rPr>
              <a:t>– et dans certains cas par des </a:t>
            </a:r>
            <a:r>
              <a:rPr lang="fr-FR" b="1" dirty="0" smtClean="0">
                <a:solidFill>
                  <a:srgbClr val="002060"/>
                </a:solidFill>
              </a:rPr>
              <a:t>entités privées – dans les régions du Nord de la Méditerranée </a:t>
            </a:r>
            <a:r>
              <a:rPr lang="fr-FR" dirty="0" smtClean="0">
                <a:solidFill>
                  <a:srgbClr val="002060"/>
                </a:solidFill>
              </a:rPr>
              <a:t>+ des États candidats à l'UE ou candidats potentiels financés par le fonds de l'instrument d'aide de préadhésion (fonds IAP). </a:t>
            </a:r>
          </a:p>
          <a:p>
            <a:endParaRPr lang="fr-FR" dirty="0" smtClean="0">
              <a:solidFill>
                <a:srgbClr val="002060"/>
              </a:solidFill>
            </a:endParaRPr>
          </a:p>
          <a:p>
            <a:r>
              <a:rPr lang="fr-FR" dirty="0" smtClean="0">
                <a:solidFill>
                  <a:srgbClr val="002060"/>
                </a:solidFill>
              </a:rPr>
              <a:t>Budget total 275 M€ : FEDER : 224 M€, Fonds IAP : 9 M€  et cofinancements nationaux : 42 M€</a:t>
            </a:r>
          </a:p>
          <a:p>
            <a:r>
              <a:rPr lang="fr-FR" b="1" dirty="0" smtClean="0">
                <a:solidFill>
                  <a:srgbClr val="002060"/>
                </a:solidFill>
              </a:rPr>
              <a:t>Taux de cofinancement : 85% </a:t>
            </a:r>
            <a:r>
              <a:rPr lang="fr-FR" dirty="0" smtClean="0">
                <a:solidFill>
                  <a:srgbClr val="002060"/>
                </a:solidFill>
              </a:rPr>
              <a:t>pour les partenaires non concernés par les aides d’État. Le taux de cofinancement pour les opérateurs économiques et les structures concernées par les aides d’Etat est de 85% </a:t>
            </a:r>
            <a:r>
              <a:rPr lang="fr-FR" b="1" dirty="0" smtClean="0">
                <a:solidFill>
                  <a:srgbClr val="002060"/>
                </a:solidFill>
              </a:rPr>
              <a:t>ou</a:t>
            </a:r>
            <a:r>
              <a:rPr lang="fr-FR" dirty="0" smtClean="0">
                <a:solidFill>
                  <a:srgbClr val="002060"/>
                </a:solidFill>
              </a:rPr>
              <a:t> 50%.</a:t>
            </a:r>
          </a:p>
          <a:p>
            <a:endParaRPr lang="fr-FR" dirty="0">
              <a:solidFill>
                <a:srgbClr val="002060"/>
              </a:solidFill>
            </a:endParaRPr>
          </a:p>
        </p:txBody>
      </p:sp>
      <p:sp>
        <p:nvSpPr>
          <p:cNvPr id="4" name="Titre 1"/>
          <p:cNvSpPr txBox="1">
            <a:spLocks/>
          </p:cNvSpPr>
          <p:nvPr/>
        </p:nvSpPr>
        <p:spPr>
          <a:xfrm>
            <a:off x="609600" y="42703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fr-FR" sz="2700" b="1" dirty="0">
              <a:solidFill>
                <a:srgbClr val="00B050"/>
              </a:solidFill>
            </a:endParaRPr>
          </a:p>
        </p:txBody>
      </p:sp>
    </p:spTree>
    <p:extLst>
      <p:ext uri="{BB962C8B-B14F-4D97-AF65-F5344CB8AC3E}">
        <p14:creationId xmlns:p14="http://schemas.microsoft.com/office/powerpoint/2010/main" xmlns="" val="11305780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dirty="0" smtClean="0">
                <a:solidFill>
                  <a:srgbClr val="00B050"/>
                </a:solidFill>
              </a:rPr>
              <a:t>Programme Med</a:t>
            </a:r>
            <a:r>
              <a:rPr lang="fr-FR" sz="3200" b="1" dirty="0">
                <a:solidFill>
                  <a:srgbClr val="00B050"/>
                </a:solidFill>
              </a:rPr>
              <a:t/>
            </a:r>
            <a:br>
              <a:rPr lang="fr-FR" sz="3200" b="1" dirty="0">
                <a:solidFill>
                  <a:srgbClr val="00B050"/>
                </a:solidFill>
              </a:rPr>
            </a:br>
            <a:endParaRPr lang="fr-FR" dirty="0"/>
          </a:p>
        </p:txBody>
      </p:sp>
      <p:sp>
        <p:nvSpPr>
          <p:cNvPr id="3" name="Espace réservé du contenu 2"/>
          <p:cNvSpPr>
            <a:spLocks noGrp="1"/>
          </p:cNvSpPr>
          <p:nvPr>
            <p:ph sz="quarter" idx="1"/>
          </p:nvPr>
        </p:nvSpPr>
        <p:spPr>
          <a:xfrm>
            <a:off x="457200" y="1268760"/>
            <a:ext cx="8003232" cy="4873752"/>
          </a:xfrm>
        </p:spPr>
        <p:txBody>
          <a:bodyPr>
            <a:normAutofit fontScale="92500" lnSpcReduction="20000"/>
          </a:bodyPr>
          <a:lstStyle/>
          <a:p>
            <a:pPr>
              <a:buNone/>
            </a:pPr>
            <a:r>
              <a:rPr lang="fr-FR" b="1" dirty="0" smtClean="0">
                <a:solidFill>
                  <a:srgbClr val="002060"/>
                </a:solidFill>
              </a:rPr>
              <a:t>4 axes prioritaires</a:t>
            </a:r>
            <a:r>
              <a:rPr lang="fr-FR" dirty="0" smtClean="0">
                <a:solidFill>
                  <a:srgbClr val="002060"/>
                </a:solidFill>
              </a:rPr>
              <a:t> :</a:t>
            </a:r>
          </a:p>
          <a:p>
            <a:pPr>
              <a:buNone/>
            </a:pPr>
            <a:endParaRPr lang="fr-FR" dirty="0" smtClean="0">
              <a:solidFill>
                <a:srgbClr val="002060"/>
              </a:solidFill>
            </a:endParaRPr>
          </a:p>
          <a:p>
            <a:pPr>
              <a:buNone/>
            </a:pPr>
            <a:r>
              <a:rPr lang="fr-FR" dirty="0" smtClean="0">
                <a:solidFill>
                  <a:srgbClr val="002060"/>
                </a:solidFill>
              </a:rPr>
              <a:t>Axe prioritaire 1: « Promouvoir les capacités </a:t>
            </a:r>
            <a:r>
              <a:rPr lang="fr-FR" b="1" dirty="0" smtClean="0">
                <a:solidFill>
                  <a:srgbClr val="002060"/>
                </a:solidFill>
              </a:rPr>
              <a:t>d’innovation</a:t>
            </a:r>
            <a:r>
              <a:rPr lang="fr-FR" dirty="0" smtClean="0">
                <a:solidFill>
                  <a:srgbClr val="002060"/>
                </a:solidFill>
              </a:rPr>
              <a:t> des régions MED pour une croissance intelligente et durable » (32% du budget total)  </a:t>
            </a:r>
          </a:p>
          <a:p>
            <a:pPr>
              <a:buNone/>
            </a:pPr>
            <a:r>
              <a:rPr lang="fr-FR" dirty="0" smtClean="0">
                <a:solidFill>
                  <a:srgbClr val="002060"/>
                </a:solidFill>
              </a:rPr>
              <a:t>Axe prioritaire 2: « Favoriser les stratégies à faibles émissions de carbone et </a:t>
            </a:r>
            <a:r>
              <a:rPr lang="fr-FR" b="1" dirty="0" smtClean="0">
                <a:solidFill>
                  <a:srgbClr val="002060"/>
                </a:solidFill>
              </a:rPr>
              <a:t>l’efficacité</a:t>
            </a:r>
            <a:r>
              <a:rPr lang="fr-FR" dirty="0" smtClean="0">
                <a:solidFill>
                  <a:srgbClr val="002060"/>
                </a:solidFill>
              </a:rPr>
              <a:t> </a:t>
            </a:r>
            <a:r>
              <a:rPr lang="fr-FR" b="1" dirty="0" smtClean="0">
                <a:solidFill>
                  <a:srgbClr val="002060"/>
                </a:solidFill>
              </a:rPr>
              <a:t>énergétique</a:t>
            </a:r>
            <a:r>
              <a:rPr lang="fr-FR" dirty="0" smtClean="0">
                <a:solidFill>
                  <a:srgbClr val="002060"/>
                </a:solidFill>
              </a:rPr>
              <a:t> dans les territoires MED : villes, îles et espaces isolés » (34% du budget total) </a:t>
            </a:r>
          </a:p>
          <a:p>
            <a:pPr>
              <a:buNone/>
            </a:pPr>
            <a:r>
              <a:rPr lang="fr-FR" dirty="0" smtClean="0">
                <a:solidFill>
                  <a:srgbClr val="002060"/>
                </a:solidFill>
              </a:rPr>
              <a:t>Axe prioritaire 3 « Protéger et promouvoir les </a:t>
            </a:r>
            <a:r>
              <a:rPr lang="fr-FR" b="1" dirty="0" smtClean="0">
                <a:solidFill>
                  <a:srgbClr val="002060"/>
                </a:solidFill>
              </a:rPr>
              <a:t>ressources</a:t>
            </a:r>
            <a:r>
              <a:rPr lang="fr-FR" dirty="0" smtClean="0">
                <a:solidFill>
                  <a:srgbClr val="002060"/>
                </a:solidFill>
              </a:rPr>
              <a:t> </a:t>
            </a:r>
            <a:r>
              <a:rPr lang="fr-FR" b="1" dirty="0" smtClean="0">
                <a:solidFill>
                  <a:srgbClr val="002060"/>
                </a:solidFill>
              </a:rPr>
              <a:t>naturelles et culturelles </a:t>
            </a:r>
            <a:r>
              <a:rPr lang="fr-FR" dirty="0" smtClean="0">
                <a:solidFill>
                  <a:srgbClr val="002060"/>
                </a:solidFill>
              </a:rPr>
              <a:t>de la Méditerranée » (20% du budget)  </a:t>
            </a:r>
          </a:p>
          <a:p>
            <a:pPr>
              <a:buNone/>
            </a:pPr>
            <a:r>
              <a:rPr lang="fr-FR" dirty="0" smtClean="0">
                <a:solidFill>
                  <a:srgbClr val="002060"/>
                </a:solidFill>
              </a:rPr>
              <a:t>Axe prioritaire 4 « Renforcer la </a:t>
            </a:r>
            <a:r>
              <a:rPr lang="fr-FR" b="1" dirty="0" smtClean="0">
                <a:solidFill>
                  <a:srgbClr val="002060"/>
                </a:solidFill>
              </a:rPr>
              <a:t>gouvernance</a:t>
            </a:r>
            <a:r>
              <a:rPr lang="fr-FR" dirty="0" smtClean="0">
                <a:solidFill>
                  <a:srgbClr val="002060"/>
                </a:solidFill>
              </a:rPr>
              <a:t> méditerranéenne » (8% du budget).  </a:t>
            </a:r>
          </a:p>
          <a:p>
            <a:pPr>
              <a:buNone/>
            </a:pPr>
            <a:r>
              <a:rPr lang="fr-FR" dirty="0" smtClean="0">
                <a:solidFill>
                  <a:srgbClr val="002060"/>
                </a:solidFill>
              </a:rPr>
              <a:t>Le reste du budget (6%) a été affecté à l'axe prioritaire 5: « Assistance technique ». </a:t>
            </a:r>
            <a:endParaRPr lang="fr-FR" dirty="0">
              <a:solidFill>
                <a:srgbClr val="002060"/>
              </a:solidFill>
            </a:endParaRPr>
          </a:p>
        </p:txBody>
      </p:sp>
      <p:sp>
        <p:nvSpPr>
          <p:cNvPr id="4" name="Titre 1"/>
          <p:cNvSpPr txBox="1">
            <a:spLocks/>
          </p:cNvSpPr>
          <p:nvPr/>
        </p:nvSpPr>
        <p:spPr>
          <a:xfrm>
            <a:off x="609600" y="42703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fr-FR" sz="2700" b="1" dirty="0">
              <a:solidFill>
                <a:srgbClr val="00B050"/>
              </a:solidFill>
            </a:endParaRPr>
          </a:p>
        </p:txBody>
      </p:sp>
    </p:spTree>
    <p:extLst>
      <p:ext uri="{BB962C8B-B14F-4D97-AF65-F5344CB8AC3E}">
        <p14:creationId xmlns:p14="http://schemas.microsoft.com/office/powerpoint/2010/main" xmlns="" val="1130578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dirty="0" smtClean="0">
                <a:solidFill>
                  <a:srgbClr val="00B050"/>
                </a:solidFill>
              </a:rPr>
              <a:t>Programme Med</a:t>
            </a:r>
            <a:r>
              <a:rPr lang="fr-FR" sz="3200" b="1" dirty="0">
                <a:solidFill>
                  <a:srgbClr val="00B050"/>
                </a:solidFill>
              </a:rPr>
              <a:t/>
            </a:r>
            <a:br>
              <a:rPr lang="fr-FR" sz="3200" b="1" dirty="0">
                <a:solidFill>
                  <a:srgbClr val="00B050"/>
                </a:solidFill>
              </a:rPr>
            </a:br>
            <a:endParaRPr lang="fr-FR" dirty="0"/>
          </a:p>
        </p:txBody>
      </p:sp>
      <p:sp>
        <p:nvSpPr>
          <p:cNvPr id="3" name="Espace réservé du contenu 2"/>
          <p:cNvSpPr>
            <a:spLocks noGrp="1"/>
          </p:cNvSpPr>
          <p:nvPr>
            <p:ph sz="quarter" idx="1"/>
          </p:nvPr>
        </p:nvSpPr>
        <p:spPr>
          <a:xfrm>
            <a:off x="457200" y="1268760"/>
            <a:ext cx="7467600" cy="5205192"/>
          </a:xfrm>
        </p:spPr>
        <p:txBody>
          <a:bodyPr>
            <a:normAutofit fontScale="92500" lnSpcReduction="10000"/>
          </a:bodyPr>
          <a:lstStyle/>
          <a:p>
            <a:pPr>
              <a:buNone/>
            </a:pPr>
            <a:r>
              <a:rPr lang="fr-FR" dirty="0" smtClean="0">
                <a:solidFill>
                  <a:srgbClr val="002060"/>
                </a:solidFill>
              </a:rPr>
              <a:t>Autorité de Gestion la </a:t>
            </a:r>
            <a:r>
              <a:rPr lang="fr-FR" b="1" dirty="0" smtClean="0">
                <a:solidFill>
                  <a:srgbClr val="002060"/>
                </a:solidFill>
              </a:rPr>
              <a:t>Région Provence-Alpes-Côte d’Azur </a:t>
            </a:r>
          </a:p>
          <a:p>
            <a:r>
              <a:rPr lang="fr-FR" dirty="0" smtClean="0">
                <a:solidFill>
                  <a:srgbClr val="002060"/>
                </a:solidFill>
              </a:rPr>
              <a:t>Mme Laetitia </a:t>
            </a:r>
            <a:r>
              <a:rPr lang="fr-FR" dirty="0" err="1" smtClean="0">
                <a:solidFill>
                  <a:srgbClr val="002060"/>
                </a:solidFill>
              </a:rPr>
              <a:t>Bedouet</a:t>
            </a:r>
            <a:r>
              <a:rPr lang="fr-FR" dirty="0" smtClean="0">
                <a:solidFill>
                  <a:srgbClr val="002060"/>
                </a:solidFill>
              </a:rPr>
              <a:t/>
            </a:r>
            <a:br>
              <a:rPr lang="fr-FR" dirty="0" smtClean="0">
                <a:solidFill>
                  <a:srgbClr val="002060"/>
                </a:solidFill>
              </a:rPr>
            </a:br>
            <a:r>
              <a:rPr lang="fr-FR" dirty="0" smtClean="0">
                <a:solidFill>
                  <a:srgbClr val="002060"/>
                </a:solidFill>
              </a:rPr>
              <a:t>Chargée de Mission Point Coordination nationale Espace MED</a:t>
            </a:r>
            <a:br>
              <a:rPr lang="fr-FR" dirty="0" smtClean="0">
                <a:solidFill>
                  <a:srgbClr val="002060"/>
                </a:solidFill>
              </a:rPr>
            </a:br>
            <a:r>
              <a:rPr lang="fr-FR" dirty="0" smtClean="0">
                <a:solidFill>
                  <a:srgbClr val="002060"/>
                </a:solidFill>
              </a:rPr>
              <a:t>Région Provence-Alpes-Côte d’Azur, Direction des Affaires Européennes</a:t>
            </a:r>
            <a:br>
              <a:rPr lang="fr-FR" dirty="0" smtClean="0">
                <a:solidFill>
                  <a:srgbClr val="002060"/>
                </a:solidFill>
              </a:rPr>
            </a:br>
            <a:r>
              <a:rPr lang="fr-FR" dirty="0" smtClean="0">
                <a:solidFill>
                  <a:srgbClr val="002060"/>
                </a:solidFill>
              </a:rPr>
              <a:t>Tél: +33.488107639</a:t>
            </a:r>
            <a:br>
              <a:rPr lang="fr-FR" dirty="0" smtClean="0">
                <a:solidFill>
                  <a:srgbClr val="002060"/>
                </a:solidFill>
              </a:rPr>
            </a:br>
            <a:r>
              <a:rPr lang="fr-FR" dirty="0" smtClean="0">
                <a:solidFill>
                  <a:srgbClr val="002060"/>
                </a:solidFill>
                <a:hlinkClick r:id="rId2"/>
              </a:rPr>
              <a:t>lbedouet@regionpaca.fr</a:t>
            </a:r>
            <a:endParaRPr lang="fr-FR" dirty="0" smtClean="0">
              <a:solidFill>
                <a:srgbClr val="002060"/>
              </a:solidFill>
            </a:endParaRPr>
          </a:p>
          <a:p>
            <a:r>
              <a:rPr lang="fr-FR" dirty="0" smtClean="0">
                <a:solidFill>
                  <a:srgbClr val="002060"/>
                </a:solidFill>
              </a:rPr>
              <a:t>Mme Marie-Line Dray</a:t>
            </a:r>
            <a:r>
              <a:rPr lang="fr-FR" b="1" dirty="0" smtClean="0">
                <a:solidFill>
                  <a:srgbClr val="002060"/>
                </a:solidFill>
              </a:rPr>
              <a:t/>
            </a:r>
            <a:br>
              <a:rPr lang="fr-FR" b="1" dirty="0" smtClean="0">
                <a:solidFill>
                  <a:srgbClr val="002060"/>
                </a:solidFill>
              </a:rPr>
            </a:br>
            <a:r>
              <a:rPr lang="fr-FR" dirty="0" smtClean="0">
                <a:solidFill>
                  <a:srgbClr val="002060"/>
                </a:solidFill>
              </a:rPr>
              <a:t>Gestionnaire administrative et financière</a:t>
            </a:r>
            <a:br>
              <a:rPr lang="fr-FR" dirty="0" smtClean="0">
                <a:solidFill>
                  <a:srgbClr val="002060"/>
                </a:solidFill>
              </a:rPr>
            </a:br>
            <a:r>
              <a:rPr lang="fr-FR" dirty="0" smtClean="0">
                <a:solidFill>
                  <a:srgbClr val="002060"/>
                </a:solidFill>
              </a:rPr>
              <a:t>Région Provence-Alpes-Côte d’Azur, Direction des Affaires Européennes</a:t>
            </a:r>
            <a:br>
              <a:rPr lang="fr-FR" dirty="0" smtClean="0">
                <a:solidFill>
                  <a:srgbClr val="002060"/>
                </a:solidFill>
              </a:rPr>
            </a:br>
            <a:r>
              <a:rPr lang="fr-FR" dirty="0" smtClean="0">
                <a:solidFill>
                  <a:srgbClr val="002060"/>
                </a:solidFill>
              </a:rPr>
              <a:t>Tél: +33.491575899</a:t>
            </a:r>
            <a:br>
              <a:rPr lang="fr-FR" dirty="0" smtClean="0">
                <a:solidFill>
                  <a:srgbClr val="002060"/>
                </a:solidFill>
              </a:rPr>
            </a:br>
            <a:r>
              <a:rPr lang="fr-FR" dirty="0" smtClean="0">
                <a:solidFill>
                  <a:srgbClr val="002060"/>
                </a:solidFill>
                <a:hlinkClick r:id="rId3"/>
              </a:rPr>
              <a:t>mdray@regionpaca.fr</a:t>
            </a:r>
            <a:endParaRPr lang="fr-FR" dirty="0" smtClean="0">
              <a:solidFill>
                <a:srgbClr val="002060"/>
              </a:solidFill>
            </a:endParaRPr>
          </a:p>
          <a:p>
            <a:endParaRPr lang="fr-FR" dirty="0">
              <a:solidFill>
                <a:srgbClr val="002060"/>
              </a:solidFill>
            </a:endParaRPr>
          </a:p>
        </p:txBody>
      </p:sp>
      <p:sp>
        <p:nvSpPr>
          <p:cNvPr id="4" name="Titre 1"/>
          <p:cNvSpPr txBox="1">
            <a:spLocks/>
          </p:cNvSpPr>
          <p:nvPr/>
        </p:nvSpPr>
        <p:spPr>
          <a:xfrm>
            <a:off x="609600" y="42703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fr-FR" sz="2700" b="1" dirty="0">
              <a:solidFill>
                <a:srgbClr val="00B050"/>
              </a:solidFill>
            </a:endParaRPr>
          </a:p>
        </p:txBody>
      </p:sp>
    </p:spTree>
    <p:extLst>
      <p:ext uri="{BB962C8B-B14F-4D97-AF65-F5344CB8AC3E}">
        <p14:creationId xmlns:p14="http://schemas.microsoft.com/office/powerpoint/2010/main" xmlns="" val="11305780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340768"/>
            <a:ext cx="7859216" cy="4873752"/>
          </a:xfrm>
        </p:spPr>
        <p:txBody>
          <a:bodyPr>
            <a:noAutofit/>
          </a:bodyPr>
          <a:lstStyle/>
          <a:p>
            <a:r>
              <a:rPr lang="fr-FR" sz="1800" dirty="0" smtClean="0">
                <a:solidFill>
                  <a:srgbClr val="002060"/>
                </a:solidFill>
              </a:rPr>
              <a:t>Lancé en 2002, </a:t>
            </a:r>
            <a:r>
              <a:rPr lang="fr-FR" sz="1800" dirty="0" err="1" smtClean="0">
                <a:solidFill>
                  <a:srgbClr val="002060"/>
                </a:solidFill>
              </a:rPr>
              <a:t>Urbact</a:t>
            </a:r>
            <a:r>
              <a:rPr lang="fr-FR" sz="1800" dirty="0" smtClean="0">
                <a:solidFill>
                  <a:srgbClr val="002060"/>
                </a:solidFill>
              </a:rPr>
              <a:t> est un programme d’échange d’expériences entre villes européennes souhaitant </a:t>
            </a:r>
            <a:r>
              <a:rPr lang="fr-FR" sz="1800" b="1" dirty="0" smtClean="0">
                <a:solidFill>
                  <a:srgbClr val="002060"/>
                </a:solidFill>
              </a:rPr>
              <a:t>partager leur savoir-faire et le diffuser auprès de tous les acteurs des politiques urbaines. </a:t>
            </a:r>
          </a:p>
          <a:p>
            <a:r>
              <a:rPr lang="fr-FR" sz="1800" dirty="0" smtClean="0">
                <a:solidFill>
                  <a:srgbClr val="002060"/>
                </a:solidFill>
              </a:rPr>
              <a:t>Encourager </a:t>
            </a:r>
            <a:r>
              <a:rPr lang="fr-FR" sz="1800" dirty="0">
                <a:solidFill>
                  <a:srgbClr val="002060"/>
                </a:solidFill>
              </a:rPr>
              <a:t>le </a:t>
            </a:r>
            <a:r>
              <a:rPr lang="fr-FR" sz="1800" b="1" dirty="0">
                <a:solidFill>
                  <a:srgbClr val="002060"/>
                </a:solidFill>
              </a:rPr>
              <a:t>développement urbain intégré et durable dans les villes des États membres de </a:t>
            </a:r>
            <a:r>
              <a:rPr lang="fr-FR" sz="1800" b="1" dirty="0" smtClean="0">
                <a:solidFill>
                  <a:srgbClr val="002060"/>
                </a:solidFill>
              </a:rPr>
              <a:t>l’UE, </a:t>
            </a:r>
            <a:r>
              <a:rPr lang="fr-FR" sz="1800" b="1" dirty="0">
                <a:solidFill>
                  <a:srgbClr val="002060"/>
                </a:solidFill>
              </a:rPr>
              <a:t>de Norvège et de Suisse. </a:t>
            </a:r>
            <a:endParaRPr lang="fr-FR" sz="1800" b="1" dirty="0" smtClean="0">
              <a:solidFill>
                <a:srgbClr val="002060"/>
              </a:solidFill>
            </a:endParaRPr>
          </a:p>
          <a:p>
            <a:r>
              <a:rPr lang="fr-FR" sz="1800" b="1" dirty="0" smtClean="0">
                <a:solidFill>
                  <a:srgbClr val="002060"/>
                </a:solidFill>
              </a:rPr>
              <a:t>96 M </a:t>
            </a:r>
            <a:r>
              <a:rPr lang="fr-FR" sz="1800" b="1" dirty="0">
                <a:solidFill>
                  <a:srgbClr val="002060"/>
                </a:solidFill>
              </a:rPr>
              <a:t>d'euros </a:t>
            </a:r>
            <a:r>
              <a:rPr lang="fr-FR" sz="1800" b="1" dirty="0" smtClean="0">
                <a:solidFill>
                  <a:srgbClr val="002060"/>
                </a:solidFill>
              </a:rPr>
              <a:t>FEDER </a:t>
            </a:r>
            <a:endParaRPr lang="fr-FR" sz="1800" dirty="0" smtClean="0">
              <a:solidFill>
                <a:srgbClr val="002060"/>
              </a:solidFill>
            </a:endParaRPr>
          </a:p>
          <a:p>
            <a:r>
              <a:rPr lang="fr-FR" sz="1800" dirty="0" smtClean="0">
                <a:solidFill>
                  <a:srgbClr val="002060"/>
                </a:solidFill>
              </a:rPr>
              <a:t>Le CGET </a:t>
            </a:r>
            <a:r>
              <a:rPr lang="fr-FR" sz="1800" dirty="0">
                <a:solidFill>
                  <a:srgbClr val="002060"/>
                </a:solidFill>
              </a:rPr>
              <a:t>est autorité de gestion du programme URBACT III et point de contact national: </a:t>
            </a:r>
            <a:r>
              <a:rPr lang="fr-FR" sz="1800" dirty="0" smtClean="0">
                <a:solidFill>
                  <a:srgbClr val="002060"/>
                </a:solidFill>
                <a:hlinkClick r:id="rId2"/>
              </a:rPr>
              <a:t>Urbact-France@cget.gouv.fr</a:t>
            </a:r>
            <a:endParaRPr lang="fr-FR" sz="1800" dirty="0" smtClean="0">
              <a:solidFill>
                <a:srgbClr val="002060"/>
              </a:solidFill>
            </a:endParaRPr>
          </a:p>
          <a:p>
            <a:r>
              <a:rPr lang="fr-FR" sz="1800" dirty="0" smtClean="0">
                <a:solidFill>
                  <a:srgbClr val="002060"/>
                </a:solidFill>
              </a:rPr>
              <a:t>Appels à projets à l’échelle européenne: </a:t>
            </a:r>
            <a:r>
              <a:rPr lang="fr-FR" sz="1800" dirty="0" smtClean="0">
                <a:solidFill>
                  <a:srgbClr val="002060"/>
                </a:solidFill>
                <a:hlinkClick r:id="rId3"/>
              </a:rPr>
              <a:t>http://urbact.eu/urbact-en-france</a:t>
            </a:r>
            <a:endParaRPr lang="fr-FR" sz="1800" dirty="0" smtClean="0">
              <a:solidFill>
                <a:srgbClr val="002060"/>
              </a:solidFill>
            </a:endParaRPr>
          </a:p>
          <a:p>
            <a:r>
              <a:rPr lang="fr-FR" sz="1800" dirty="0" smtClean="0">
                <a:solidFill>
                  <a:srgbClr val="002060"/>
                </a:solidFill>
              </a:rPr>
              <a:t>Bénéficiaires: </a:t>
            </a:r>
          </a:p>
          <a:p>
            <a:pPr>
              <a:buNone/>
            </a:pPr>
            <a:r>
              <a:rPr lang="fr-FR" sz="1800" dirty="0" smtClean="0">
                <a:solidFill>
                  <a:srgbClr val="002060"/>
                </a:solidFill>
              </a:rPr>
              <a:t>Toutes les villes, agglomérations, métropoles des 28 États membres de l’Union européenne, de la Norvège et de la Suisse, sans limite de taille et ni de population.</a:t>
            </a:r>
          </a:p>
          <a:p>
            <a:pPr>
              <a:buNone/>
            </a:pPr>
            <a:r>
              <a:rPr lang="fr-FR" sz="1800" dirty="0" smtClean="0">
                <a:solidFill>
                  <a:srgbClr val="002060"/>
                </a:solidFill>
              </a:rPr>
              <a:t>Autres partenaires potentiels : agences locales, universités et centres de recherche, autorités provinciales, régionales ou nationales ayant des compétences dans le domaine urbain. </a:t>
            </a:r>
          </a:p>
        </p:txBody>
      </p:sp>
      <p:sp>
        <p:nvSpPr>
          <p:cNvPr id="4" name="Titre 1"/>
          <p:cNvSpPr>
            <a:spLocks noGrp="1"/>
          </p:cNvSpPr>
          <p:nvPr>
            <p:ph type="title"/>
          </p:nvPr>
        </p:nvSpPr>
        <p:spPr>
          <a:xfrm>
            <a:off x="683568" y="180975"/>
            <a:ext cx="7467600" cy="1143000"/>
          </a:xfrm>
        </p:spPr>
        <p:txBody>
          <a:bodyPr>
            <a:normAutofit fontScale="90000"/>
          </a:bodyPr>
          <a:lstStyle/>
          <a:p>
            <a:pPr algn="ctr">
              <a:defRPr/>
            </a:pPr>
            <a:r>
              <a:rPr lang="fr-FR" altLang="fr-FR" sz="4000" b="1" dirty="0" err="1" smtClean="0">
                <a:solidFill>
                  <a:srgbClr val="00B050"/>
                </a:solidFill>
              </a:rPr>
              <a:t>Urbact</a:t>
            </a:r>
            <a:r>
              <a:rPr lang="fr-FR" altLang="fr-FR" sz="4000" b="1" dirty="0" smtClean="0">
                <a:solidFill>
                  <a:srgbClr val="00B050"/>
                </a:solidFill>
              </a:rPr>
              <a:t> III</a:t>
            </a:r>
            <a:r>
              <a:rPr lang="fr-FR" altLang="fr-FR" dirty="0" smtClean="0">
                <a:solidFill>
                  <a:srgbClr val="002060"/>
                </a:solidFill>
              </a:rPr>
              <a:t/>
            </a:r>
            <a:br>
              <a:rPr lang="fr-FR" altLang="fr-FR" dirty="0" smtClean="0">
                <a:solidFill>
                  <a:srgbClr val="002060"/>
                </a:solidFill>
              </a:rPr>
            </a:br>
            <a:endParaRPr lang="fr-FR" b="1" dirty="0">
              <a:solidFill>
                <a:srgbClr val="00B050"/>
              </a:solidFill>
            </a:endParaRPr>
          </a:p>
        </p:txBody>
      </p:sp>
      <p:pic>
        <p:nvPicPr>
          <p:cNvPr id="1026"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332656"/>
            <a:ext cx="2428875" cy="847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2133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03350" y="692150"/>
            <a:ext cx="6142038" cy="701675"/>
          </a:xfrm>
        </p:spPr>
        <p:txBody>
          <a:bodyPr/>
          <a:lstStyle/>
          <a:p>
            <a:pPr eaLnBrk="1" fontAlgn="auto" hangingPunct="1">
              <a:spcAft>
                <a:spcPts val="0"/>
              </a:spcAft>
              <a:defRPr/>
            </a:pPr>
            <a:r>
              <a:rPr lang="en-GB" altLang="en-US" smtClean="0"/>
              <a:t>Les objectifs de l’Europe</a:t>
            </a:r>
          </a:p>
        </p:txBody>
      </p:sp>
      <p:pic>
        <p:nvPicPr>
          <p:cNvPr id="11267" name="Picture 3" descr="eu-flag1">
            <a:hlinkClick r:id="rId2"/>
          </p:cNvPr>
          <p:cNvPicPr>
            <a:picLocks noChangeAspect="1" noChangeArrowheads="1"/>
          </p:cNvPicPr>
          <p:nvPr/>
        </p:nvPicPr>
        <p:blipFill>
          <a:blip r:embed="rId3" cstate="print"/>
          <a:srcRect/>
          <a:stretch>
            <a:fillRect/>
          </a:stretch>
        </p:blipFill>
        <p:spPr bwMode="auto">
          <a:xfrm>
            <a:off x="0" y="2014934"/>
            <a:ext cx="9144000" cy="4870450"/>
          </a:xfrm>
          <a:prstGeom prst="rect">
            <a:avLst/>
          </a:prstGeom>
          <a:noFill/>
          <a:ln w="9525">
            <a:noFill/>
            <a:miter lim="800000"/>
            <a:headEnd/>
            <a:tailEnd/>
          </a:ln>
        </p:spPr>
      </p:pic>
      <p:grpSp>
        <p:nvGrpSpPr>
          <p:cNvPr id="2" name="Group 4"/>
          <p:cNvGrpSpPr>
            <a:grpSpLocks/>
          </p:cNvGrpSpPr>
          <p:nvPr/>
        </p:nvGrpSpPr>
        <p:grpSpPr bwMode="auto">
          <a:xfrm>
            <a:off x="684187" y="4490838"/>
            <a:ext cx="5688013" cy="1962498"/>
            <a:chOff x="113" y="2577"/>
            <a:chExt cx="3583" cy="1269"/>
          </a:xfrm>
        </p:grpSpPr>
        <p:sp>
          <p:nvSpPr>
            <p:cNvPr id="11271" name="Text Box 5"/>
            <p:cNvSpPr txBox="1">
              <a:spLocks noChangeArrowheads="1"/>
            </p:cNvSpPr>
            <p:nvPr/>
          </p:nvSpPr>
          <p:spPr bwMode="auto">
            <a:xfrm>
              <a:off x="135" y="3547"/>
              <a:ext cx="3402" cy="299"/>
            </a:xfrm>
            <a:prstGeom prst="rect">
              <a:avLst/>
            </a:prstGeom>
            <a:noFill/>
            <a:ln w="9525">
              <a:noFill/>
              <a:miter lim="800000"/>
              <a:headEnd/>
              <a:tailEnd/>
            </a:ln>
          </p:spPr>
          <p:txBody>
            <a:bodyPr>
              <a:spAutoFit/>
            </a:bodyPr>
            <a:lstStyle/>
            <a:p>
              <a:pPr>
                <a:spcBef>
                  <a:spcPct val="50000"/>
                </a:spcBef>
              </a:pPr>
              <a:r>
                <a:rPr lang="en-GB" altLang="en-US" sz="2400" b="1" dirty="0" err="1">
                  <a:solidFill>
                    <a:schemeClr val="bg1"/>
                  </a:solidFill>
                  <a:latin typeface="Century Gothic" pitchFamily="34" charset="0"/>
                </a:rPr>
                <a:t>Solidarité</a:t>
              </a:r>
              <a:endParaRPr lang="en-GB" altLang="en-US" sz="2400" b="1" dirty="0">
                <a:solidFill>
                  <a:schemeClr val="bg1"/>
                </a:solidFill>
                <a:latin typeface="Century Gothic" pitchFamily="34" charset="0"/>
              </a:endParaRPr>
            </a:p>
          </p:txBody>
        </p:sp>
        <p:sp>
          <p:nvSpPr>
            <p:cNvPr id="11272" name="Text Box 6"/>
            <p:cNvSpPr txBox="1">
              <a:spLocks noChangeArrowheads="1"/>
            </p:cNvSpPr>
            <p:nvPr/>
          </p:nvSpPr>
          <p:spPr bwMode="auto">
            <a:xfrm>
              <a:off x="113" y="3208"/>
              <a:ext cx="3583" cy="299"/>
            </a:xfrm>
            <a:prstGeom prst="rect">
              <a:avLst/>
            </a:prstGeom>
            <a:noFill/>
            <a:ln w="38100">
              <a:noFill/>
              <a:miter lim="800000"/>
              <a:headEnd/>
              <a:tailEnd/>
            </a:ln>
          </p:spPr>
          <p:txBody>
            <a:bodyPr>
              <a:spAutoFit/>
            </a:bodyPr>
            <a:lstStyle/>
            <a:p>
              <a:pPr>
                <a:spcBef>
                  <a:spcPct val="50000"/>
                </a:spcBef>
              </a:pPr>
              <a:r>
                <a:rPr lang="fr-FR" altLang="en-US" sz="2400" b="1">
                  <a:solidFill>
                    <a:schemeClr val="bg1"/>
                  </a:solidFill>
                  <a:latin typeface="Century Gothic" pitchFamily="34" charset="0"/>
                </a:rPr>
                <a:t>Développement durable</a:t>
              </a:r>
              <a:endParaRPr lang="en-GB" altLang="en-US" sz="2400" b="1">
                <a:solidFill>
                  <a:schemeClr val="bg1"/>
                </a:solidFill>
                <a:latin typeface="Century Gothic" pitchFamily="34" charset="0"/>
              </a:endParaRPr>
            </a:p>
          </p:txBody>
        </p:sp>
        <p:sp>
          <p:nvSpPr>
            <p:cNvPr id="11273" name="Text Box 7"/>
            <p:cNvSpPr txBox="1">
              <a:spLocks noChangeArrowheads="1"/>
            </p:cNvSpPr>
            <p:nvPr/>
          </p:nvSpPr>
          <p:spPr bwMode="auto">
            <a:xfrm>
              <a:off x="113" y="2893"/>
              <a:ext cx="3357" cy="299"/>
            </a:xfrm>
            <a:prstGeom prst="rect">
              <a:avLst/>
            </a:prstGeom>
            <a:noFill/>
            <a:ln w="9525">
              <a:noFill/>
              <a:miter lim="800000"/>
              <a:headEnd/>
              <a:tailEnd/>
            </a:ln>
          </p:spPr>
          <p:txBody>
            <a:bodyPr>
              <a:spAutoFit/>
            </a:bodyPr>
            <a:lstStyle/>
            <a:p>
              <a:pPr>
                <a:spcBef>
                  <a:spcPct val="50000"/>
                </a:spcBef>
              </a:pPr>
              <a:r>
                <a:rPr lang="en-GB" altLang="en-US" sz="2400" b="1" dirty="0" err="1">
                  <a:solidFill>
                    <a:schemeClr val="bg1"/>
                  </a:solidFill>
                  <a:latin typeface="Century Gothic" pitchFamily="34" charset="0"/>
                </a:rPr>
                <a:t>Stabilité</a:t>
              </a:r>
              <a:endParaRPr lang="en-GB" altLang="en-US" sz="2400" b="1" dirty="0">
                <a:solidFill>
                  <a:schemeClr val="bg1"/>
                </a:solidFill>
                <a:latin typeface="Century Gothic" pitchFamily="34" charset="0"/>
              </a:endParaRPr>
            </a:p>
          </p:txBody>
        </p:sp>
        <p:sp>
          <p:nvSpPr>
            <p:cNvPr id="11275" name="Text Box 9"/>
            <p:cNvSpPr txBox="1">
              <a:spLocks noChangeArrowheads="1"/>
            </p:cNvSpPr>
            <p:nvPr/>
          </p:nvSpPr>
          <p:spPr bwMode="auto">
            <a:xfrm>
              <a:off x="113" y="2577"/>
              <a:ext cx="3493" cy="299"/>
            </a:xfrm>
            <a:prstGeom prst="rect">
              <a:avLst/>
            </a:prstGeom>
            <a:noFill/>
            <a:ln w="9525">
              <a:noFill/>
              <a:miter lim="800000"/>
              <a:headEnd/>
              <a:tailEnd/>
            </a:ln>
          </p:spPr>
          <p:txBody>
            <a:bodyPr>
              <a:spAutoFit/>
            </a:bodyPr>
            <a:lstStyle/>
            <a:p>
              <a:pPr>
                <a:spcBef>
                  <a:spcPct val="50000"/>
                </a:spcBef>
              </a:pPr>
              <a:r>
                <a:rPr lang="en-GB" altLang="en-US" sz="2400" b="1" dirty="0" err="1" smtClean="0">
                  <a:solidFill>
                    <a:schemeClr val="bg1"/>
                  </a:solidFill>
                  <a:latin typeface="Century Gothic" pitchFamily="34" charset="0"/>
                </a:rPr>
                <a:t>Paix</a:t>
              </a:r>
              <a:endParaRPr lang="en-GB" altLang="en-US" sz="2400" b="1" dirty="0">
                <a:solidFill>
                  <a:schemeClr val="bg1"/>
                </a:solidFill>
                <a:latin typeface="Century Gothic" pitchFamily="34" charset="0"/>
              </a:endParaRPr>
            </a:p>
          </p:txBody>
        </p:sp>
      </p:grpSp>
      <p:sp>
        <p:nvSpPr>
          <p:cNvPr id="11269" name="Text Box 10"/>
          <p:cNvSpPr txBox="1">
            <a:spLocks noChangeArrowheads="1"/>
          </p:cNvSpPr>
          <p:nvPr/>
        </p:nvSpPr>
        <p:spPr bwMode="auto">
          <a:xfrm>
            <a:off x="6588125" y="6453188"/>
            <a:ext cx="3132138" cy="304800"/>
          </a:xfrm>
          <a:prstGeom prst="rect">
            <a:avLst/>
          </a:prstGeom>
          <a:noFill/>
          <a:ln w="9525">
            <a:noFill/>
            <a:miter lim="800000"/>
            <a:headEnd/>
            <a:tailEnd/>
          </a:ln>
        </p:spPr>
        <p:txBody>
          <a:bodyPr>
            <a:spAutoFit/>
          </a:bodyPr>
          <a:lstStyle/>
          <a:p>
            <a:pPr>
              <a:spcBef>
                <a:spcPct val="50000"/>
              </a:spcBef>
            </a:pPr>
            <a:r>
              <a:rPr lang="en-GB" altLang="en-US" sz="1400">
                <a:solidFill>
                  <a:schemeClr val="bg1"/>
                </a:solidFill>
                <a:latin typeface="Century Gothic" pitchFamily="34" charset="0"/>
              </a:rPr>
              <a:t>Article 3, Traité de Lisbonne</a:t>
            </a:r>
          </a:p>
        </p:txBody>
      </p:sp>
      <p:sp>
        <p:nvSpPr>
          <p:cNvPr id="11270" name="ZoneTexte 10"/>
          <p:cNvSpPr txBox="1">
            <a:spLocks noChangeArrowheads="1"/>
          </p:cNvSpPr>
          <p:nvPr/>
        </p:nvSpPr>
        <p:spPr bwMode="auto">
          <a:xfrm>
            <a:off x="714375" y="2060848"/>
            <a:ext cx="7786688" cy="2246769"/>
          </a:xfrm>
          <a:prstGeom prst="rect">
            <a:avLst/>
          </a:prstGeom>
          <a:noFill/>
          <a:ln w="9525">
            <a:noFill/>
            <a:miter lim="800000"/>
            <a:headEnd/>
            <a:tailEnd/>
          </a:ln>
        </p:spPr>
        <p:txBody>
          <a:bodyPr>
            <a:spAutoFit/>
          </a:bodyPr>
          <a:lstStyle/>
          <a:p>
            <a:r>
              <a:rPr lang="fr-FR" sz="2000" dirty="0">
                <a:solidFill>
                  <a:schemeClr val="bg1"/>
                </a:solidFill>
                <a:latin typeface="Century Schoolbook" pitchFamily="18" charset="0"/>
              </a:rPr>
              <a:t>Créée en 1950 après la SECONDE GUERRE MONDIALE, la </a:t>
            </a:r>
            <a:r>
              <a:rPr lang="fr-FR" sz="2000" b="1" dirty="0">
                <a:solidFill>
                  <a:schemeClr val="bg1"/>
                </a:solidFill>
                <a:latin typeface="Century Schoolbook" pitchFamily="18" charset="0"/>
              </a:rPr>
              <a:t>Communauté européenne du charbon et de l’acier</a:t>
            </a:r>
            <a:r>
              <a:rPr lang="fr-FR" sz="2000" dirty="0">
                <a:solidFill>
                  <a:schemeClr val="bg1"/>
                </a:solidFill>
                <a:latin typeface="Century Schoolbook" pitchFamily="18" charset="0"/>
              </a:rPr>
              <a:t> visait à mettre en commun des matières premières utilisées pour faire la guerre…et ainsi éviter  un nouveau conflit. </a:t>
            </a:r>
          </a:p>
          <a:p>
            <a:endParaRPr lang="fr-FR" sz="2000" dirty="0">
              <a:solidFill>
                <a:schemeClr val="bg1"/>
              </a:solidFill>
              <a:latin typeface="Century Schoolbook" pitchFamily="18" charset="0"/>
            </a:endParaRPr>
          </a:p>
          <a:p>
            <a:r>
              <a:rPr lang="fr-FR" sz="2000" dirty="0">
                <a:solidFill>
                  <a:schemeClr val="bg1"/>
                </a:solidFill>
                <a:latin typeface="Century Schoolbook" pitchFamily="18" charset="0"/>
              </a:rPr>
              <a:t>C’est donc sur ces grands principes que l’Union européenne s’est fondée</a:t>
            </a:r>
            <a:r>
              <a:rPr lang="fr-FR" sz="2000" dirty="0">
                <a:solidFill>
                  <a:srgbClr val="002060"/>
                </a:solidFill>
                <a:latin typeface="Century Schoolbook" pitchFamily="18" charset="0"/>
              </a:rPr>
              <a:t>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692696"/>
            <a:ext cx="8003232" cy="5349208"/>
          </a:xfrm>
        </p:spPr>
        <p:txBody>
          <a:bodyPr>
            <a:noAutofit/>
          </a:bodyPr>
          <a:lstStyle/>
          <a:p>
            <a:pPr>
              <a:buNone/>
            </a:pPr>
            <a:r>
              <a:rPr lang="fr-FR" sz="2000" b="1" dirty="0" smtClean="0">
                <a:solidFill>
                  <a:srgbClr val="002060"/>
                </a:solidFill>
              </a:rPr>
              <a:t>Des réseaux thématiques</a:t>
            </a:r>
            <a:r>
              <a:rPr lang="fr-FR" sz="2000" dirty="0" smtClean="0">
                <a:solidFill>
                  <a:srgbClr val="002060"/>
                </a:solidFill>
              </a:rPr>
              <a:t>: 8 à 12 villes de différents pays européens travaillent, pendant un temps limité (deux à trois ans), sur des thèmes tels que : activité économique et emploi, intégration des immigrés, transports urbains, participation citoyenne, prévention et insécurité...</a:t>
            </a:r>
          </a:p>
          <a:p>
            <a:pPr>
              <a:buNone/>
            </a:pPr>
            <a:r>
              <a:rPr lang="fr-FR" sz="2000" dirty="0" smtClean="0">
                <a:solidFill>
                  <a:srgbClr val="002060"/>
                </a:solidFill>
              </a:rPr>
              <a:t>Les villes régionales qui participent à ces réseaux de villes URBACT:</a:t>
            </a:r>
          </a:p>
          <a:p>
            <a:pPr>
              <a:buNone/>
            </a:pPr>
            <a:r>
              <a:rPr lang="fr-FR" sz="2000" b="1" dirty="0" smtClean="0">
                <a:solidFill>
                  <a:srgbClr val="002060"/>
                </a:solidFill>
              </a:rPr>
              <a:t>Smart </a:t>
            </a:r>
            <a:r>
              <a:rPr lang="fr-FR" sz="2000" b="1" dirty="0" err="1" smtClean="0">
                <a:solidFill>
                  <a:srgbClr val="002060"/>
                </a:solidFill>
              </a:rPr>
              <a:t>Specialisation</a:t>
            </a:r>
            <a:r>
              <a:rPr lang="fr-FR" sz="2000" b="1" dirty="0" smtClean="0">
                <a:solidFill>
                  <a:srgbClr val="002060"/>
                </a:solidFill>
              </a:rPr>
              <a:t> </a:t>
            </a:r>
            <a:r>
              <a:rPr lang="fr-FR" sz="2000" b="1" dirty="0" err="1" smtClean="0">
                <a:solidFill>
                  <a:srgbClr val="002060"/>
                </a:solidFill>
              </a:rPr>
              <a:t>at</a:t>
            </a:r>
            <a:r>
              <a:rPr lang="fr-FR" sz="2000" b="1" dirty="0" smtClean="0">
                <a:solidFill>
                  <a:srgbClr val="002060"/>
                </a:solidFill>
              </a:rPr>
              <a:t> City </a:t>
            </a:r>
            <a:r>
              <a:rPr lang="fr-FR" sz="2000" b="1" dirty="0" err="1" smtClean="0">
                <a:solidFill>
                  <a:srgbClr val="002060"/>
                </a:solidFill>
              </a:rPr>
              <a:t>Level</a:t>
            </a:r>
            <a:endParaRPr lang="fr-FR" sz="2000" b="1" dirty="0" smtClean="0">
              <a:solidFill>
                <a:srgbClr val="002060"/>
              </a:solidFill>
            </a:endParaRPr>
          </a:p>
          <a:p>
            <a:r>
              <a:rPr lang="fr-FR" sz="2000" dirty="0" err="1" smtClean="0">
                <a:solidFill>
                  <a:srgbClr val="002060"/>
                </a:solidFill>
              </a:rPr>
              <a:t>Lead</a:t>
            </a:r>
            <a:r>
              <a:rPr lang="fr-FR" sz="2000" dirty="0" smtClean="0">
                <a:solidFill>
                  <a:srgbClr val="002060"/>
                </a:solidFill>
              </a:rPr>
              <a:t> Partner: Bilbao</a:t>
            </a:r>
          </a:p>
          <a:p>
            <a:r>
              <a:rPr lang="fr-FR" sz="2000" dirty="0" err="1" smtClean="0">
                <a:solidFill>
                  <a:srgbClr val="002060"/>
                </a:solidFill>
              </a:rPr>
              <a:t>Partners</a:t>
            </a:r>
            <a:r>
              <a:rPr lang="fr-FR" sz="2000" dirty="0" smtClean="0">
                <a:solidFill>
                  <a:srgbClr val="002060"/>
                </a:solidFill>
              </a:rPr>
              <a:t>: Porto Portugal, </a:t>
            </a:r>
            <a:r>
              <a:rPr lang="fr-FR" sz="2000" dirty="0" err="1" smtClean="0">
                <a:solidFill>
                  <a:srgbClr val="002060"/>
                </a:solidFill>
              </a:rPr>
              <a:t>Plasencia</a:t>
            </a:r>
            <a:r>
              <a:rPr lang="fr-FR" sz="2000" dirty="0" smtClean="0">
                <a:solidFill>
                  <a:srgbClr val="002060"/>
                </a:solidFill>
              </a:rPr>
              <a:t> Spain, Torino </a:t>
            </a:r>
            <a:r>
              <a:rPr lang="fr-FR" sz="2000" dirty="0" err="1" smtClean="0">
                <a:solidFill>
                  <a:srgbClr val="002060"/>
                </a:solidFill>
              </a:rPr>
              <a:t>Italy</a:t>
            </a:r>
            <a:r>
              <a:rPr lang="fr-FR" sz="2000" dirty="0" smtClean="0">
                <a:solidFill>
                  <a:srgbClr val="002060"/>
                </a:solidFill>
              </a:rPr>
              <a:t> Ostrava </a:t>
            </a:r>
            <a:r>
              <a:rPr lang="fr-FR" sz="2000" dirty="0" err="1" smtClean="0">
                <a:solidFill>
                  <a:srgbClr val="002060"/>
                </a:solidFill>
              </a:rPr>
              <a:t>Czech</a:t>
            </a:r>
            <a:r>
              <a:rPr lang="fr-FR" sz="2000" dirty="0" smtClean="0">
                <a:solidFill>
                  <a:srgbClr val="002060"/>
                </a:solidFill>
              </a:rPr>
              <a:t> </a:t>
            </a:r>
            <a:r>
              <a:rPr lang="fr-FR" sz="2000" dirty="0" err="1" smtClean="0">
                <a:solidFill>
                  <a:srgbClr val="002060"/>
                </a:solidFill>
              </a:rPr>
              <a:t>Republic</a:t>
            </a:r>
            <a:r>
              <a:rPr lang="fr-FR" sz="2000" dirty="0" smtClean="0">
                <a:solidFill>
                  <a:srgbClr val="002060"/>
                </a:solidFill>
              </a:rPr>
              <a:t>, </a:t>
            </a:r>
            <a:r>
              <a:rPr lang="fr-FR" sz="2000" dirty="0" err="1" smtClean="0">
                <a:solidFill>
                  <a:srgbClr val="002060"/>
                </a:solidFill>
              </a:rPr>
              <a:t>Bucharest</a:t>
            </a:r>
            <a:r>
              <a:rPr lang="fr-FR" sz="2000" dirty="0" smtClean="0">
                <a:solidFill>
                  <a:srgbClr val="002060"/>
                </a:solidFill>
              </a:rPr>
              <a:t> Romania, Bielsko-Biala </a:t>
            </a:r>
            <a:r>
              <a:rPr lang="fr-FR" sz="2000" dirty="0" err="1" smtClean="0">
                <a:solidFill>
                  <a:srgbClr val="002060"/>
                </a:solidFill>
              </a:rPr>
              <a:t>Poland</a:t>
            </a:r>
            <a:r>
              <a:rPr lang="fr-FR" sz="2000" dirty="0" smtClean="0">
                <a:solidFill>
                  <a:srgbClr val="002060"/>
                </a:solidFill>
              </a:rPr>
              <a:t>, Frankfurt Germany, Bordeaux et </a:t>
            </a:r>
            <a:r>
              <a:rPr lang="fr-FR" sz="2000" b="1" dirty="0" smtClean="0">
                <a:solidFill>
                  <a:srgbClr val="002060"/>
                </a:solidFill>
              </a:rPr>
              <a:t>Grenoble-Alpes</a:t>
            </a:r>
            <a:r>
              <a:rPr lang="fr-FR" sz="2000" dirty="0" smtClean="0">
                <a:solidFill>
                  <a:srgbClr val="002060"/>
                </a:solidFill>
              </a:rPr>
              <a:t> France </a:t>
            </a:r>
          </a:p>
          <a:p>
            <a:pPr>
              <a:buNone/>
            </a:pPr>
            <a:r>
              <a:rPr lang="fr-FR" sz="2000" b="1" dirty="0" err="1" smtClean="0">
                <a:solidFill>
                  <a:srgbClr val="002060"/>
                </a:solidFill>
              </a:rPr>
              <a:t>RetaiLink</a:t>
            </a:r>
            <a:endParaRPr lang="fr-FR" sz="2000" b="1" dirty="0" smtClean="0">
              <a:solidFill>
                <a:srgbClr val="002060"/>
              </a:solidFill>
            </a:endParaRPr>
          </a:p>
          <a:p>
            <a:r>
              <a:rPr lang="fr-FR" sz="2000" dirty="0" err="1" smtClean="0">
                <a:solidFill>
                  <a:srgbClr val="002060"/>
                </a:solidFill>
              </a:rPr>
              <a:t>Lead</a:t>
            </a:r>
            <a:r>
              <a:rPr lang="fr-FR" sz="2000" dirty="0" smtClean="0">
                <a:solidFill>
                  <a:srgbClr val="002060"/>
                </a:solidFill>
              </a:rPr>
              <a:t> Partner: Igualada Spain </a:t>
            </a:r>
          </a:p>
          <a:p>
            <a:r>
              <a:rPr lang="fr-FR" sz="2000" dirty="0" err="1" smtClean="0">
                <a:solidFill>
                  <a:srgbClr val="002060"/>
                </a:solidFill>
              </a:rPr>
              <a:t>Partners</a:t>
            </a:r>
            <a:r>
              <a:rPr lang="fr-FR" sz="2000" dirty="0" smtClean="0">
                <a:solidFill>
                  <a:srgbClr val="002060"/>
                </a:solidFill>
              </a:rPr>
              <a:t>: </a:t>
            </a:r>
            <a:r>
              <a:rPr lang="fr-FR" sz="2000" b="1" dirty="0" smtClean="0">
                <a:solidFill>
                  <a:srgbClr val="002060"/>
                </a:solidFill>
              </a:rPr>
              <a:t>Romans France</a:t>
            </a:r>
            <a:r>
              <a:rPr lang="fr-FR" sz="2000" dirty="0" smtClean="0">
                <a:solidFill>
                  <a:srgbClr val="002060"/>
                </a:solidFill>
              </a:rPr>
              <a:t>, </a:t>
            </a:r>
            <a:r>
              <a:rPr lang="fr-FR" sz="2000" dirty="0" err="1" smtClean="0">
                <a:solidFill>
                  <a:srgbClr val="002060"/>
                </a:solidFill>
              </a:rPr>
              <a:t>Fermo</a:t>
            </a:r>
            <a:r>
              <a:rPr lang="fr-FR" sz="2000" dirty="0" smtClean="0">
                <a:solidFill>
                  <a:srgbClr val="002060"/>
                </a:solidFill>
              </a:rPr>
              <a:t> </a:t>
            </a:r>
            <a:r>
              <a:rPr lang="fr-FR" sz="2000" dirty="0" err="1" smtClean="0">
                <a:solidFill>
                  <a:srgbClr val="002060"/>
                </a:solidFill>
              </a:rPr>
              <a:t>Italy</a:t>
            </a:r>
            <a:r>
              <a:rPr lang="fr-FR" sz="2000" dirty="0" smtClean="0">
                <a:solidFill>
                  <a:srgbClr val="002060"/>
                </a:solidFill>
              </a:rPr>
              <a:t>, </a:t>
            </a:r>
            <a:r>
              <a:rPr lang="fr-FR" sz="2000" dirty="0" err="1" smtClean="0">
                <a:solidFill>
                  <a:srgbClr val="002060"/>
                </a:solidFill>
              </a:rPr>
              <a:t>Sibenik</a:t>
            </a:r>
            <a:r>
              <a:rPr lang="fr-FR" sz="2000" dirty="0" smtClean="0">
                <a:solidFill>
                  <a:srgbClr val="002060"/>
                </a:solidFill>
              </a:rPr>
              <a:t> </a:t>
            </a:r>
            <a:r>
              <a:rPr lang="fr-FR" sz="2000" dirty="0" err="1" smtClean="0">
                <a:solidFill>
                  <a:srgbClr val="002060"/>
                </a:solidFill>
              </a:rPr>
              <a:t>Croatia</a:t>
            </a:r>
            <a:r>
              <a:rPr lang="fr-FR" sz="2000" dirty="0" smtClean="0">
                <a:solidFill>
                  <a:srgbClr val="002060"/>
                </a:solidFill>
              </a:rPr>
              <a:t>, Pécs </a:t>
            </a:r>
            <a:r>
              <a:rPr lang="fr-FR" sz="2000" dirty="0" err="1" smtClean="0">
                <a:solidFill>
                  <a:srgbClr val="002060"/>
                </a:solidFill>
              </a:rPr>
              <a:t>Hungary</a:t>
            </a:r>
            <a:r>
              <a:rPr lang="fr-FR" sz="2000" dirty="0" smtClean="0">
                <a:solidFill>
                  <a:srgbClr val="002060"/>
                </a:solidFill>
              </a:rPr>
              <a:t>, Bistrita Romania, Liberec </a:t>
            </a:r>
            <a:r>
              <a:rPr lang="fr-FR" sz="2000" dirty="0" err="1" smtClean="0">
                <a:solidFill>
                  <a:srgbClr val="002060"/>
                </a:solidFill>
              </a:rPr>
              <a:t>Czech</a:t>
            </a:r>
            <a:r>
              <a:rPr lang="fr-FR" sz="2000" dirty="0" smtClean="0">
                <a:solidFill>
                  <a:srgbClr val="002060"/>
                </a:solidFill>
              </a:rPr>
              <a:t> </a:t>
            </a:r>
            <a:r>
              <a:rPr lang="fr-FR" sz="2000" dirty="0" err="1" smtClean="0">
                <a:solidFill>
                  <a:srgbClr val="002060"/>
                </a:solidFill>
              </a:rPr>
              <a:t>Republic</a:t>
            </a:r>
            <a:r>
              <a:rPr lang="fr-FR" sz="2000" dirty="0" smtClean="0">
                <a:solidFill>
                  <a:srgbClr val="002060"/>
                </a:solidFill>
              </a:rPr>
              <a:t>, Hengelo and Hoogeveen </a:t>
            </a:r>
            <a:r>
              <a:rPr lang="fr-FR" sz="2000" dirty="0" err="1" smtClean="0">
                <a:solidFill>
                  <a:srgbClr val="002060"/>
                </a:solidFill>
              </a:rPr>
              <a:t>Netherlands</a:t>
            </a:r>
            <a:r>
              <a:rPr lang="fr-FR" sz="2000" dirty="0" smtClean="0">
                <a:solidFill>
                  <a:srgbClr val="002060"/>
                </a:solidFill>
              </a:rPr>
              <a:t>, Basingstoke And </a:t>
            </a:r>
            <a:r>
              <a:rPr lang="fr-FR" sz="2000" dirty="0" err="1" smtClean="0">
                <a:solidFill>
                  <a:srgbClr val="002060"/>
                </a:solidFill>
              </a:rPr>
              <a:t>Deane</a:t>
            </a:r>
            <a:r>
              <a:rPr lang="fr-FR" sz="2000" dirty="0" smtClean="0">
                <a:solidFill>
                  <a:srgbClr val="002060"/>
                </a:solidFill>
              </a:rPr>
              <a:t> United </a:t>
            </a:r>
            <a:r>
              <a:rPr lang="fr-FR" sz="2000" dirty="0" err="1" smtClean="0">
                <a:solidFill>
                  <a:srgbClr val="002060"/>
                </a:solidFill>
              </a:rPr>
              <a:t>Kingdom</a:t>
            </a:r>
            <a:r>
              <a:rPr lang="fr-FR" sz="2000" dirty="0" smtClean="0">
                <a:solidFill>
                  <a:srgbClr val="002060"/>
                </a:solidFill>
              </a:rPr>
              <a:t> </a:t>
            </a:r>
          </a:p>
          <a:p>
            <a:endParaRPr lang="fr-FR" sz="2000" dirty="0">
              <a:solidFill>
                <a:srgbClr val="002060"/>
              </a:solidFill>
            </a:endParaRPr>
          </a:p>
        </p:txBody>
      </p:sp>
      <p:sp>
        <p:nvSpPr>
          <p:cNvPr id="4" name="Titre 1"/>
          <p:cNvSpPr txBox="1">
            <a:spLocks/>
          </p:cNvSpPr>
          <p:nvPr/>
        </p:nvSpPr>
        <p:spPr>
          <a:xfrm>
            <a:off x="683568" y="-27384"/>
            <a:ext cx="7467600" cy="1143000"/>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fr-FR" sz="3600" b="1" i="0" u="none" strike="noStrike" kern="1200" cap="small" spc="0" normalizeH="0" baseline="0" noProof="0" dirty="0" err="1" smtClean="0">
                <a:ln>
                  <a:noFill/>
                </a:ln>
                <a:solidFill>
                  <a:srgbClr val="00B050"/>
                </a:solidFill>
                <a:effectLst/>
                <a:uLnTx/>
                <a:uFillTx/>
                <a:latin typeface="+mj-lt"/>
                <a:ea typeface="+mj-ea"/>
                <a:cs typeface="+mj-cs"/>
              </a:rPr>
              <a:t>Urbact</a:t>
            </a:r>
            <a:r>
              <a:rPr kumimoji="0" lang="fr-FR" altLang="fr-FR" sz="3600" b="1" i="0" u="none" strike="noStrike" kern="1200" cap="small" spc="0" normalizeH="0" baseline="0" noProof="0" dirty="0" smtClean="0">
                <a:ln>
                  <a:noFill/>
                </a:ln>
                <a:solidFill>
                  <a:srgbClr val="00B050"/>
                </a:solidFill>
                <a:effectLst/>
                <a:uLnTx/>
                <a:uFillTx/>
                <a:latin typeface="+mj-lt"/>
                <a:ea typeface="+mj-ea"/>
                <a:cs typeface="+mj-cs"/>
              </a:rPr>
              <a:t> III</a:t>
            </a:r>
            <a:r>
              <a:rPr kumimoji="0" lang="fr-FR" altLang="fr-FR" sz="2800" b="0" i="0" u="none" strike="noStrike" kern="1200" cap="small" spc="0" normalizeH="0" baseline="0" noProof="0" dirty="0" smtClean="0">
                <a:ln>
                  <a:noFill/>
                </a:ln>
                <a:solidFill>
                  <a:srgbClr val="002060"/>
                </a:solidFill>
                <a:effectLst/>
                <a:uLnTx/>
                <a:uFillTx/>
                <a:latin typeface="+mj-lt"/>
                <a:ea typeface="+mj-ea"/>
                <a:cs typeface="+mj-cs"/>
              </a:rPr>
              <a:t/>
            </a:r>
            <a:br>
              <a:rPr kumimoji="0" lang="fr-FR" altLang="fr-FR" sz="2800" b="0" i="0" u="none" strike="noStrike" kern="1200" cap="small" spc="0" normalizeH="0" baseline="0" noProof="0" dirty="0" smtClean="0">
                <a:ln>
                  <a:noFill/>
                </a:ln>
                <a:solidFill>
                  <a:srgbClr val="002060"/>
                </a:solidFill>
                <a:effectLst/>
                <a:uLnTx/>
                <a:uFillTx/>
                <a:latin typeface="+mj-lt"/>
                <a:ea typeface="+mj-ea"/>
                <a:cs typeface="+mj-cs"/>
              </a:rPr>
            </a:br>
            <a:endParaRPr kumimoji="0" lang="fr-FR" sz="2800" b="1" i="0" u="none" strike="noStrike" kern="1200" cap="small"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852"/>
            <a:ext cx="8786874" cy="714358"/>
          </a:xfrm>
        </p:spPr>
        <p:txBody>
          <a:bodyPr>
            <a:normAutofit fontScale="90000"/>
          </a:bodyPr>
          <a:lstStyle/>
          <a:p>
            <a:pPr algn="ctr">
              <a:defRPr/>
            </a:pPr>
            <a:r>
              <a:rPr lang="fr-FR" sz="4400" b="1" dirty="0" smtClean="0">
                <a:solidFill>
                  <a:srgbClr val="00B050"/>
                </a:solidFill>
              </a:rPr>
              <a:t> </a:t>
            </a:r>
            <a:r>
              <a:rPr lang="fr-FR" sz="2700" b="1" dirty="0" smtClean="0">
                <a:solidFill>
                  <a:srgbClr val="00B050"/>
                </a:solidFill>
              </a:rPr>
              <a:t>Fonds Européen Agricole et Développement rural</a:t>
            </a:r>
            <a:br>
              <a:rPr lang="fr-FR" sz="2700" b="1" dirty="0" smtClean="0">
                <a:solidFill>
                  <a:srgbClr val="00B050"/>
                </a:solidFill>
              </a:rPr>
            </a:br>
            <a:r>
              <a:rPr lang="fr-FR" sz="2700" b="1" dirty="0" smtClean="0">
                <a:solidFill>
                  <a:srgbClr val="00B050"/>
                </a:solidFill>
              </a:rPr>
              <a:t>FEADER</a:t>
            </a:r>
            <a:endParaRPr lang="fr-FR" sz="4900" b="1" dirty="0">
              <a:solidFill>
                <a:srgbClr val="00B050"/>
              </a:solidFill>
            </a:endParaRPr>
          </a:p>
        </p:txBody>
      </p:sp>
      <p:pic>
        <p:nvPicPr>
          <p:cNvPr id="4" name="Picture 2"/>
          <p:cNvPicPr>
            <a:picLocks noGrp="1" noChangeAspect="1" noChangeArrowheads="1"/>
          </p:cNvPicPr>
          <p:nvPr>
            <p:ph idx="1"/>
          </p:nvPr>
        </p:nvPicPr>
        <p:blipFill>
          <a:blip r:embed="rId2" cstate="print"/>
          <a:srcRect l="16836" t="19333" r="37245" b="5362"/>
          <a:stretch>
            <a:fillRect/>
          </a:stretch>
        </p:blipFill>
        <p:spPr bwMode="auto">
          <a:xfrm>
            <a:off x="1279173" y="857232"/>
            <a:ext cx="6459390"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57158" y="142853"/>
            <a:ext cx="8086725" cy="714380"/>
          </a:xfrm>
          <a:prstGeom prst="rect">
            <a:avLst/>
          </a:prstGeom>
          <a:noFill/>
          <a:ln w="9525">
            <a:noFill/>
            <a:round/>
            <a:headEnd/>
            <a:tailEnd/>
          </a:ln>
        </p:spPr>
        <p:txBody>
          <a:bodyPr lIns="0" tIns="0" rIns="0" bIns="0" anchor="ctr"/>
          <a:lstStyle/>
          <a:p>
            <a:pPr algn="ctr" eaLnBrk="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900" b="1" dirty="0">
                <a:solidFill>
                  <a:srgbClr val="00B050"/>
                </a:solidFill>
                <a:ea typeface="Arial Unicode MS" pitchFamily="34" charset="-128"/>
                <a:cs typeface="Arial Unicode MS" pitchFamily="34" charset="-128"/>
              </a:rPr>
              <a:t>Leader : </a:t>
            </a:r>
            <a:r>
              <a:rPr lang="fr-FR" sz="2900" b="1" dirty="0" smtClean="0">
                <a:solidFill>
                  <a:srgbClr val="00B050"/>
                </a:solidFill>
                <a:ea typeface="Arial Unicode MS" pitchFamily="34" charset="-128"/>
                <a:cs typeface="Arial Unicode MS" pitchFamily="34" charset="-128"/>
              </a:rPr>
              <a:t>qu’est-ce que c’est ?</a:t>
            </a:r>
            <a:endParaRPr lang="fr-FR" sz="2900" b="1" dirty="0">
              <a:solidFill>
                <a:srgbClr val="00B050"/>
              </a:solidFill>
              <a:ea typeface="Arial Unicode MS" pitchFamily="34" charset="-128"/>
              <a:cs typeface="Arial Unicode MS" pitchFamily="34" charset="-128"/>
            </a:endParaRPr>
          </a:p>
        </p:txBody>
      </p:sp>
      <p:sp>
        <p:nvSpPr>
          <p:cNvPr id="5123" name="Text Box 2"/>
          <p:cNvSpPr txBox="1">
            <a:spLocks noChangeArrowheads="1"/>
          </p:cNvSpPr>
          <p:nvPr/>
        </p:nvSpPr>
        <p:spPr bwMode="auto">
          <a:xfrm>
            <a:off x="323528" y="1052736"/>
            <a:ext cx="8329935" cy="5529039"/>
          </a:xfrm>
          <a:prstGeom prst="rect">
            <a:avLst/>
          </a:prstGeom>
          <a:noFill/>
          <a:ln w="9525">
            <a:noFill/>
            <a:round/>
            <a:headEnd/>
            <a:tailEnd/>
          </a:ln>
        </p:spPr>
        <p:txBody>
          <a:bodyPr lIns="0" tIns="0" rIns="0" bIns="0"/>
          <a:lstStyle/>
          <a:p>
            <a:pPr marL="342900" indent="-341313" eaLnBrk="1">
              <a:spcAft>
                <a:spcPts val="100"/>
              </a:spcAft>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a:solidFill>
                  <a:srgbClr val="002060"/>
                </a:solidFill>
                <a:ea typeface="Arial Unicode MS" pitchFamily="34" charset="-128"/>
                <a:cs typeface="Arial Unicode MS" pitchFamily="34" charset="-128"/>
              </a:rPr>
              <a:t>Programme européen </a:t>
            </a:r>
            <a:r>
              <a:rPr lang="fr-FR" b="1" dirty="0">
                <a:solidFill>
                  <a:srgbClr val="002060"/>
                </a:solidFill>
                <a:ea typeface="Arial Unicode MS" pitchFamily="34" charset="-128"/>
                <a:cs typeface="Arial Unicode MS" pitchFamily="34" charset="-128"/>
              </a:rPr>
              <a:t>dédié aux territoires ruraux et créé dans les années 1990</a:t>
            </a:r>
            <a:r>
              <a:rPr lang="fr-FR" dirty="0">
                <a:solidFill>
                  <a:srgbClr val="002060"/>
                </a:solidFill>
                <a:ea typeface="Arial Unicode MS" pitchFamily="34" charset="-128"/>
                <a:cs typeface="Arial Unicode MS" pitchFamily="34" charset="-128"/>
              </a:rPr>
              <a:t>, Leader se met en œuvre selon </a:t>
            </a:r>
            <a:r>
              <a:rPr lang="fr-FR" b="1" dirty="0">
                <a:solidFill>
                  <a:srgbClr val="002060"/>
                </a:solidFill>
                <a:ea typeface="Arial Unicode MS" pitchFamily="34" charset="-128"/>
                <a:cs typeface="Arial Unicode MS" pitchFamily="34" charset="-128"/>
              </a:rPr>
              <a:t>6 grands principes « immuables » </a:t>
            </a:r>
            <a:r>
              <a:rPr lang="fr-FR" dirty="0">
                <a:solidFill>
                  <a:srgbClr val="002060"/>
                </a:solidFill>
                <a:ea typeface="Arial Unicode MS" pitchFamily="34" charset="-128"/>
                <a:cs typeface="Arial Unicode MS" pitchFamily="34" charset="-128"/>
              </a:rPr>
              <a:t>:</a:t>
            </a:r>
          </a:p>
          <a:p>
            <a:pPr marL="342900" indent="-341313" eaLnBrk="1">
              <a:spcAft>
                <a:spcPts val="100"/>
              </a:spcAft>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1200" dirty="0">
              <a:solidFill>
                <a:srgbClr val="002060"/>
              </a:solidFill>
              <a:ea typeface="Arial Unicode MS" pitchFamily="34" charset="-128"/>
              <a:cs typeface="Arial Unicode MS" pitchFamily="34" charset="-128"/>
            </a:endParaRP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a:solidFill>
                  <a:srgbClr val="002060"/>
                </a:solidFill>
                <a:ea typeface="Arial Unicode MS" pitchFamily="34" charset="-128"/>
                <a:cs typeface="Arial Unicode MS" pitchFamily="34" charset="-128"/>
              </a:rPr>
              <a:t>approche ascendante </a:t>
            </a:r>
            <a:endParaRPr lang="fr-FR" dirty="0" smtClean="0">
              <a:solidFill>
                <a:srgbClr val="002060"/>
              </a:solidFill>
              <a:ea typeface="Arial Unicode MS" pitchFamily="34" charset="-128"/>
              <a:cs typeface="Arial Unicode MS" pitchFamily="34" charset="-128"/>
            </a:endParaRP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dirty="0">
              <a:solidFill>
                <a:srgbClr val="002060"/>
              </a:solidFill>
              <a:ea typeface="Arial Unicode MS" pitchFamily="34" charset="-128"/>
              <a:cs typeface="Arial Unicode MS" pitchFamily="34" charset="-128"/>
            </a:endParaRP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a:solidFill>
                  <a:srgbClr val="002060"/>
                </a:solidFill>
                <a:ea typeface="Arial Unicode MS" pitchFamily="34" charset="-128"/>
                <a:cs typeface="Arial Unicode MS" pitchFamily="34" charset="-128"/>
              </a:rPr>
              <a:t>stratégie ciblée et </a:t>
            </a:r>
            <a:r>
              <a:rPr lang="fr-FR" dirty="0" err="1" smtClean="0">
                <a:solidFill>
                  <a:srgbClr val="002060"/>
                </a:solidFill>
                <a:ea typeface="Arial Unicode MS" pitchFamily="34" charset="-128"/>
                <a:cs typeface="Arial Unicode MS" pitchFamily="34" charset="-128"/>
              </a:rPr>
              <a:t>multi-sectorielle</a:t>
            </a:r>
            <a:endParaRPr lang="fr-FR" dirty="0" smtClean="0">
              <a:solidFill>
                <a:srgbClr val="002060"/>
              </a:solidFill>
              <a:ea typeface="Arial Unicode MS" pitchFamily="34" charset="-128"/>
              <a:cs typeface="Arial Unicode MS" pitchFamily="34" charset="-128"/>
            </a:endParaRP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dirty="0">
              <a:solidFill>
                <a:srgbClr val="002060"/>
              </a:solidFill>
              <a:ea typeface="Arial Unicode MS" pitchFamily="34" charset="-128"/>
              <a:cs typeface="Arial Unicode MS" pitchFamily="34" charset="-128"/>
            </a:endParaRP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a:solidFill>
                  <a:srgbClr val="002060"/>
                </a:solidFill>
                <a:ea typeface="Arial Unicode MS" pitchFamily="34" charset="-128"/>
                <a:cs typeface="Arial Unicode MS" pitchFamily="34" charset="-128"/>
              </a:rPr>
              <a:t>vocation expérimentale et </a:t>
            </a:r>
            <a:r>
              <a:rPr lang="fr-FR" dirty="0" smtClean="0">
                <a:solidFill>
                  <a:srgbClr val="002060"/>
                </a:solidFill>
                <a:ea typeface="Arial Unicode MS" pitchFamily="34" charset="-128"/>
                <a:cs typeface="Arial Unicode MS" pitchFamily="34" charset="-128"/>
              </a:rPr>
              <a:t>innovante</a:t>
            </a: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dirty="0">
              <a:solidFill>
                <a:srgbClr val="002060"/>
              </a:solidFill>
              <a:ea typeface="Arial Unicode MS" pitchFamily="34" charset="-128"/>
              <a:cs typeface="Arial Unicode MS" pitchFamily="34" charset="-128"/>
            </a:endParaRP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a:solidFill>
                  <a:srgbClr val="002060"/>
                </a:solidFill>
                <a:ea typeface="Arial Unicode MS" pitchFamily="34" charset="-128"/>
                <a:cs typeface="Arial Unicode MS" pitchFamily="34" charset="-128"/>
              </a:rPr>
              <a:t>transfert </a:t>
            </a:r>
            <a:r>
              <a:rPr lang="fr-FR" dirty="0" smtClean="0">
                <a:solidFill>
                  <a:srgbClr val="002060"/>
                </a:solidFill>
                <a:ea typeface="Arial Unicode MS" pitchFamily="34" charset="-128"/>
                <a:cs typeface="Arial Unicode MS" pitchFamily="34" charset="-128"/>
              </a:rPr>
              <a:t>d'expériences</a:t>
            </a: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dirty="0">
              <a:solidFill>
                <a:srgbClr val="002060"/>
              </a:solidFill>
              <a:ea typeface="Arial Unicode MS" pitchFamily="34" charset="-128"/>
              <a:cs typeface="Arial Unicode MS" pitchFamily="34" charset="-128"/>
            </a:endParaRP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a:solidFill>
                  <a:srgbClr val="002060"/>
                </a:solidFill>
                <a:ea typeface="Arial Unicode MS" pitchFamily="34" charset="-128"/>
                <a:cs typeface="Arial Unicode MS" pitchFamily="34" charset="-128"/>
              </a:rPr>
              <a:t>partenariat  </a:t>
            </a:r>
            <a:r>
              <a:rPr lang="fr-FR" dirty="0" smtClean="0">
                <a:solidFill>
                  <a:srgbClr val="002060"/>
                </a:solidFill>
                <a:ea typeface="Arial Unicode MS" pitchFamily="34" charset="-128"/>
                <a:cs typeface="Arial Unicode MS" pitchFamily="34" charset="-128"/>
              </a:rPr>
              <a:t>public-privé</a:t>
            </a: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dirty="0">
              <a:solidFill>
                <a:srgbClr val="002060"/>
              </a:solidFill>
              <a:ea typeface="Arial Unicode MS" pitchFamily="34" charset="-128"/>
              <a:cs typeface="Arial Unicode MS" pitchFamily="34" charset="-128"/>
            </a:endParaRP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a:solidFill>
                  <a:srgbClr val="002060"/>
                </a:solidFill>
                <a:ea typeface="Arial Unicode MS" pitchFamily="34" charset="-128"/>
                <a:cs typeface="Arial Unicode MS" pitchFamily="34" charset="-128"/>
              </a:rPr>
              <a:t>coopération avec d'autres </a:t>
            </a:r>
            <a:r>
              <a:rPr lang="fr-FR" dirty="0" smtClean="0">
                <a:solidFill>
                  <a:srgbClr val="002060"/>
                </a:solidFill>
                <a:ea typeface="Arial Unicode MS" pitchFamily="34" charset="-128"/>
                <a:cs typeface="Arial Unicode MS" pitchFamily="34" charset="-128"/>
              </a:rPr>
              <a:t>territoires</a:t>
            </a:r>
          </a:p>
          <a:p>
            <a:pPr marL="342900" indent="-341313" eaLnBrk="1">
              <a:spcAft>
                <a:spcPts val="1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dirty="0" smtClean="0">
              <a:solidFill>
                <a:srgbClr val="002060"/>
              </a:solidFill>
              <a:ea typeface="Arial Unicode MS" pitchFamily="34" charset="-128"/>
              <a:cs typeface="Arial Unicode MS" pitchFamily="34" charset="-128"/>
            </a:endParaRPr>
          </a:p>
          <a:p>
            <a:pPr marL="342900" indent="-341313" eaLnBrk="1">
              <a:spcAft>
                <a:spcPts val="10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smtClean="0">
                <a:solidFill>
                  <a:srgbClr val="002060"/>
                </a:solidFill>
                <a:ea typeface="Arial Unicode MS" pitchFamily="34" charset="-128"/>
                <a:cs typeface="Arial Unicode MS" pitchFamily="34" charset="-128"/>
              </a:rPr>
              <a:t>Depuis 2007, un 7ème principe s’est rajouté :</a:t>
            </a: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smtClean="0">
                <a:solidFill>
                  <a:srgbClr val="002060"/>
                </a:solidFill>
                <a:ea typeface="Arial Unicode MS" pitchFamily="34" charset="-128"/>
                <a:cs typeface="Arial Unicode MS" pitchFamily="34" charset="-128"/>
              </a:rPr>
              <a:t>La mobilisation d’autres </a:t>
            </a:r>
            <a:r>
              <a:rPr lang="fr-FR" dirty="0" err="1" smtClean="0">
                <a:solidFill>
                  <a:srgbClr val="002060"/>
                </a:solidFill>
                <a:ea typeface="Arial Unicode MS" pitchFamily="34" charset="-128"/>
                <a:cs typeface="Arial Unicode MS" pitchFamily="34" charset="-128"/>
              </a:rPr>
              <a:t>co-financements</a:t>
            </a:r>
            <a:r>
              <a:rPr lang="fr-FR" dirty="0" smtClean="0">
                <a:solidFill>
                  <a:srgbClr val="002060"/>
                </a:solidFill>
                <a:ea typeface="Arial Unicode MS" pitchFamily="34" charset="-128"/>
                <a:cs typeface="Arial Unicode MS" pitchFamily="34" charset="-128"/>
              </a:rPr>
              <a:t> publics pour obtenir </a:t>
            </a:r>
          </a:p>
          <a:p>
            <a:pPr marL="342900" indent="-341313" eaLnBrk="1">
              <a:spcAft>
                <a:spcPts val="10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dirty="0" smtClean="0">
                <a:solidFill>
                  <a:srgbClr val="002060"/>
                </a:solidFill>
                <a:ea typeface="Arial Unicode MS" pitchFamily="34" charset="-128"/>
                <a:cs typeface="Arial Unicode MS" pitchFamily="34" charset="-128"/>
              </a:rPr>
              <a:t>du FEADER.</a:t>
            </a: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dirty="0">
              <a:solidFill>
                <a:srgbClr val="000000"/>
              </a:solidFill>
              <a:latin typeface="Arial" charset="0"/>
              <a:ea typeface="Arial Unicode MS" pitchFamily="34" charset="-128"/>
              <a:cs typeface="Arial Unicode MS" pitchFamily="34" charset="-128"/>
            </a:endParaRPr>
          </a:p>
          <a:p>
            <a:pPr marL="342900" indent="-341313" eaLnBrk="1">
              <a:spcAft>
                <a:spcPts val="10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1000" dirty="0">
              <a:solidFill>
                <a:srgbClr val="000000"/>
              </a:solidFill>
              <a:latin typeface="Arial" charset="0"/>
              <a:ea typeface="Arial Unicode MS" pitchFamily="34" charset="-128"/>
              <a:cs typeface="Arial Unicode MS" pitchFamily="34" charset="-128"/>
            </a:endParaRPr>
          </a:p>
          <a:p>
            <a:pPr marL="342900" indent="-341313" eaLnBrk="1">
              <a:spcAft>
                <a:spcPts val="100"/>
              </a:spcAft>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dirty="0">
              <a:solidFill>
                <a:srgbClr val="000000"/>
              </a:solidFill>
              <a:latin typeface="Arial" charset="0"/>
              <a:ea typeface="Arial Unicode MS" pitchFamily="34" charset="-128"/>
              <a:cs typeface="Arial Unicode MS" pitchFamily="34" charset="-128"/>
            </a:endParaRPr>
          </a:p>
        </p:txBody>
      </p:sp>
      <p:sp>
        <p:nvSpPr>
          <p:cNvPr id="5125" name="Flèche vers le haut 7"/>
          <p:cNvSpPr>
            <a:spLocks noChangeArrowheads="1"/>
          </p:cNvSpPr>
          <p:nvPr/>
        </p:nvSpPr>
        <p:spPr bwMode="auto">
          <a:xfrm>
            <a:off x="2987824" y="1988840"/>
            <a:ext cx="142875" cy="357188"/>
          </a:xfrm>
          <a:prstGeom prst="upArrow">
            <a:avLst>
              <a:gd name="adj1" fmla="val 50000"/>
              <a:gd name="adj2" fmla="val 50000"/>
            </a:avLst>
          </a:prstGeom>
          <a:solidFill>
            <a:srgbClr val="00B8FF"/>
          </a:solidFill>
          <a:ln w="9525" algn="ctr">
            <a:solidFill>
              <a:schemeClr val="tx1"/>
            </a:solidFill>
            <a:round/>
            <a:headEnd/>
            <a:tailEnd/>
          </a:ln>
        </p:spPr>
        <p:txBody>
          <a:bodyPr/>
          <a:lstStyle/>
          <a:p>
            <a:endParaRPr lang="fr-FR"/>
          </a:p>
        </p:txBody>
      </p:sp>
      <p:sp>
        <p:nvSpPr>
          <p:cNvPr id="10" name="Rectangle à quatre flèches 9"/>
          <p:cNvSpPr/>
          <p:nvPr/>
        </p:nvSpPr>
        <p:spPr bwMode="auto">
          <a:xfrm>
            <a:off x="4431978" y="2564904"/>
            <a:ext cx="500062" cy="500063"/>
          </a:xfrm>
          <a:prstGeom prst="quadArrowCallout">
            <a:avLst/>
          </a:prstGeom>
          <a:solidFill>
            <a:srgbClr val="00B8FF"/>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fr-FR">
              <a:latin typeface="Times New Roman" pitchFamily="16" charset="0"/>
              <a:cs typeface="Lucida Sans Unicode" pitchFamily="32" charset="0"/>
            </a:endParaRPr>
          </a:p>
        </p:txBody>
      </p:sp>
      <p:pic>
        <p:nvPicPr>
          <p:cNvPr id="5127" name="Picture 7" descr="C:\Documents and Settings\ejaffrennou\Local Settings\Temporary Internet Files\Content.IE5\TPB730C1\light-bulb-inspiration-point[1].png"/>
          <p:cNvPicPr>
            <a:picLocks noChangeAspect="1" noChangeArrowheads="1"/>
          </p:cNvPicPr>
          <p:nvPr/>
        </p:nvPicPr>
        <p:blipFill>
          <a:blip r:embed="rId3" cstate="print"/>
          <a:srcRect/>
          <a:stretch>
            <a:fillRect/>
          </a:stretch>
        </p:blipFill>
        <p:spPr bwMode="auto">
          <a:xfrm>
            <a:off x="4657738" y="3068960"/>
            <a:ext cx="699504" cy="638621"/>
          </a:xfrm>
          <a:prstGeom prst="rect">
            <a:avLst/>
          </a:prstGeom>
          <a:noFill/>
          <a:ln w="9525">
            <a:noFill/>
            <a:miter lim="800000"/>
            <a:headEnd/>
            <a:tailEnd/>
          </a:ln>
        </p:spPr>
      </p:pic>
      <p:sp>
        <p:nvSpPr>
          <p:cNvPr id="5128" name="Chevron 13"/>
          <p:cNvSpPr>
            <a:spLocks noChangeArrowheads="1"/>
          </p:cNvSpPr>
          <p:nvPr/>
        </p:nvSpPr>
        <p:spPr bwMode="auto">
          <a:xfrm>
            <a:off x="3347864" y="3861048"/>
            <a:ext cx="428625" cy="214312"/>
          </a:xfrm>
          <a:prstGeom prst="chevron">
            <a:avLst>
              <a:gd name="adj" fmla="val 50000"/>
            </a:avLst>
          </a:prstGeom>
          <a:solidFill>
            <a:srgbClr val="00B8FF"/>
          </a:solidFill>
          <a:ln w="9525" algn="ctr">
            <a:solidFill>
              <a:schemeClr val="tx1"/>
            </a:solidFill>
            <a:round/>
            <a:headEnd/>
            <a:tailEnd/>
          </a:ln>
        </p:spPr>
        <p:txBody>
          <a:bodyPr/>
          <a:lstStyle/>
          <a:p>
            <a:endParaRPr lang="fr-FR"/>
          </a:p>
        </p:txBody>
      </p:sp>
      <p:sp>
        <p:nvSpPr>
          <p:cNvPr id="5129" name="Chevron 14"/>
          <p:cNvSpPr>
            <a:spLocks noChangeArrowheads="1"/>
          </p:cNvSpPr>
          <p:nvPr/>
        </p:nvSpPr>
        <p:spPr bwMode="auto">
          <a:xfrm>
            <a:off x="3786182" y="3862760"/>
            <a:ext cx="428625" cy="214312"/>
          </a:xfrm>
          <a:prstGeom prst="chevron">
            <a:avLst>
              <a:gd name="adj" fmla="val 50000"/>
            </a:avLst>
          </a:prstGeom>
          <a:solidFill>
            <a:srgbClr val="00B8FF"/>
          </a:solidFill>
          <a:ln w="9525" algn="ctr">
            <a:solidFill>
              <a:schemeClr val="tx1"/>
            </a:solidFill>
            <a:round/>
            <a:headEnd/>
            <a:tailEnd/>
          </a:ln>
        </p:spPr>
        <p:txBody>
          <a:bodyPr/>
          <a:lstStyle/>
          <a:p>
            <a:endParaRPr lang="fr-FR"/>
          </a:p>
        </p:txBody>
      </p:sp>
      <p:sp>
        <p:nvSpPr>
          <p:cNvPr id="5130" name="Chevron 15"/>
          <p:cNvSpPr>
            <a:spLocks noChangeArrowheads="1"/>
          </p:cNvSpPr>
          <p:nvPr/>
        </p:nvSpPr>
        <p:spPr bwMode="auto">
          <a:xfrm>
            <a:off x="4286248" y="3862760"/>
            <a:ext cx="428625" cy="214312"/>
          </a:xfrm>
          <a:prstGeom prst="chevron">
            <a:avLst>
              <a:gd name="adj" fmla="val 50000"/>
            </a:avLst>
          </a:prstGeom>
          <a:solidFill>
            <a:srgbClr val="00B8FF"/>
          </a:solidFill>
          <a:ln w="9525" algn="ctr">
            <a:solidFill>
              <a:schemeClr val="tx1"/>
            </a:solidFill>
            <a:round/>
            <a:headEnd/>
            <a:tailEnd/>
          </a:ln>
        </p:spPr>
        <p:txBody>
          <a:bodyPr/>
          <a:lstStyle/>
          <a:p>
            <a:endParaRPr lang="fr-FR"/>
          </a:p>
        </p:txBody>
      </p:sp>
      <p:pic>
        <p:nvPicPr>
          <p:cNvPr id="5131" name="Picture 6" descr="C:\Documents and Settings\ejaffrennou\Local Settings\Temporary Internet Files\Content.IE5\TPB730C1\280px-EU-Eastern_Partnership.svg[1].png"/>
          <p:cNvPicPr>
            <a:picLocks noChangeAspect="1" noChangeArrowheads="1"/>
          </p:cNvPicPr>
          <p:nvPr/>
        </p:nvPicPr>
        <p:blipFill>
          <a:blip r:embed="rId4" cstate="print"/>
          <a:srcRect/>
          <a:stretch>
            <a:fillRect/>
          </a:stretch>
        </p:blipFill>
        <p:spPr bwMode="auto">
          <a:xfrm>
            <a:off x="5378921" y="4293096"/>
            <a:ext cx="1857375" cy="1419225"/>
          </a:xfrm>
          <a:prstGeom prst="rect">
            <a:avLst/>
          </a:prstGeom>
          <a:noFill/>
          <a:ln w="9525">
            <a:noFill/>
            <a:miter lim="800000"/>
            <a:headEnd/>
            <a:tailEnd/>
          </a:ln>
        </p:spPr>
      </p:pic>
      <p:pic>
        <p:nvPicPr>
          <p:cNvPr id="5132" name="Picture 9" descr="C:\Documents and Settings\ejaffrennou\Local Settings\Temporary Internet Files\Content.IE5\8QSSLB0R\Handshake1[1].jpg"/>
          <p:cNvPicPr>
            <a:picLocks noChangeAspect="1" noChangeArrowheads="1"/>
          </p:cNvPicPr>
          <p:nvPr/>
        </p:nvPicPr>
        <p:blipFill>
          <a:blip r:embed="rId5" cstate="print"/>
          <a:srcRect/>
          <a:stretch>
            <a:fillRect/>
          </a:stretch>
        </p:blipFill>
        <p:spPr bwMode="auto">
          <a:xfrm>
            <a:off x="3643306" y="4364335"/>
            <a:ext cx="742950" cy="504825"/>
          </a:xfrm>
          <a:prstGeom prst="rect">
            <a:avLst/>
          </a:prstGeom>
          <a:noFill/>
          <a:ln w="9525">
            <a:noFill/>
            <a:miter lim="800000"/>
            <a:headEnd/>
            <a:tailEnd/>
          </a:ln>
        </p:spPr>
      </p:pic>
      <p:pic>
        <p:nvPicPr>
          <p:cNvPr id="5133" name="Picture 10" descr="C:\Documents and Settings\ejaffrennou\Local Settings\Temporary Internet Files\Content.IE5\3V7RYT0A\2013-11.08-euro[1].jpg"/>
          <p:cNvPicPr>
            <a:picLocks noChangeAspect="1" noChangeArrowheads="1"/>
          </p:cNvPicPr>
          <p:nvPr/>
        </p:nvPicPr>
        <p:blipFill>
          <a:blip r:embed="rId6" cstate="print"/>
          <a:srcRect/>
          <a:stretch>
            <a:fillRect/>
          </a:stretch>
        </p:blipFill>
        <p:spPr bwMode="auto">
          <a:xfrm>
            <a:off x="4429124" y="4298677"/>
            <a:ext cx="500063" cy="498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extLst/>
          </p:nvPr>
        </p:nvGraphicFramePr>
        <p:xfrm>
          <a:off x="8114" y="260648"/>
          <a:ext cx="8966685" cy="6334082"/>
        </p:xfrm>
        <a:graphic>
          <a:graphicData uri="http://schemas.openxmlformats.org/presentationml/2006/ole">
            <p:oleObj spid="_x0000_s1037" name="Acrobat Document" r:id="rId3" imgW="21612960" imgH="15313680" progId="AcroExch.Document.DC">
              <p:embed/>
            </p:oleObj>
          </a:graphicData>
        </a:graphic>
      </p:graphicFrame>
    </p:spTree>
    <p:extLst>
      <p:ext uri="{BB962C8B-B14F-4D97-AF65-F5344CB8AC3E}">
        <p14:creationId xmlns:p14="http://schemas.microsoft.com/office/powerpoint/2010/main" xmlns="" val="12988987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lvl="0"/>
            <a:r>
              <a:rPr lang="fr-FR" dirty="0" smtClean="0"/>
              <a:t>Les programmes thématiques européens dont les territoires peuvent bénéficier</a:t>
            </a: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sz="quarter" idx="1"/>
          </p:nvPr>
        </p:nvPicPr>
        <p:blipFill>
          <a:blip r:embed="rId2" cstate="print"/>
          <a:srcRect l="12053" t="12328" r="26722" b="7113"/>
          <a:stretch>
            <a:fillRect/>
          </a:stretch>
        </p:blipFill>
        <p:spPr bwMode="auto">
          <a:xfrm>
            <a:off x="214282" y="357166"/>
            <a:ext cx="8348928" cy="6000792"/>
          </a:xfrm>
          <a:prstGeom prst="rect">
            <a:avLst/>
          </a:prstGeom>
          <a:noFill/>
          <a:ln w="9525">
            <a:noFill/>
            <a:miter lim="800000"/>
            <a:headEnd/>
            <a:tailEnd/>
          </a:ln>
          <a:effectLst/>
        </p:spPr>
      </p:pic>
    </p:spTree>
    <p:extLst>
      <p:ext uri="{BB962C8B-B14F-4D97-AF65-F5344CB8AC3E}">
        <p14:creationId xmlns:p14="http://schemas.microsoft.com/office/powerpoint/2010/main" xmlns="" val="24319281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846137"/>
          </a:xfrm>
        </p:spPr>
        <p:txBody>
          <a:bodyPr/>
          <a:lstStyle/>
          <a:p>
            <a:pPr algn="ctr">
              <a:defRPr/>
            </a:pPr>
            <a:r>
              <a:rPr lang="fr-FR" b="1" dirty="0" smtClean="0">
                <a:solidFill>
                  <a:srgbClr val="00B050"/>
                </a:solidFill>
              </a:rPr>
              <a:t>HORIZON 2020</a:t>
            </a:r>
            <a:endParaRPr lang="fr-FR" b="1" dirty="0">
              <a:solidFill>
                <a:srgbClr val="00B050"/>
              </a:solidFill>
            </a:endParaRPr>
          </a:p>
        </p:txBody>
      </p:sp>
      <p:sp>
        <p:nvSpPr>
          <p:cNvPr id="3" name="Espace réservé du contenu 2"/>
          <p:cNvSpPr>
            <a:spLocks noGrp="1"/>
          </p:cNvSpPr>
          <p:nvPr>
            <p:ph idx="1"/>
          </p:nvPr>
        </p:nvSpPr>
        <p:spPr>
          <a:xfrm>
            <a:off x="755650" y="1268413"/>
            <a:ext cx="7704138" cy="4876800"/>
          </a:xfrm>
        </p:spPr>
        <p:txBody>
          <a:bodyPr/>
          <a:lstStyle/>
          <a:p>
            <a:pPr marL="0" indent="0" algn="ctr">
              <a:buFont typeface="Arial" charset="0"/>
              <a:buNone/>
              <a:defRPr/>
            </a:pPr>
            <a:r>
              <a:rPr lang="fr-FR" sz="2800" dirty="0" smtClean="0">
                <a:solidFill>
                  <a:srgbClr val="002060"/>
                </a:solidFill>
              </a:rPr>
              <a:t>Architecture en 3 piliers</a:t>
            </a:r>
          </a:p>
          <a:p>
            <a:pPr marL="0" indent="0" algn="ctr">
              <a:buFont typeface="Arial" charset="0"/>
              <a:buNone/>
              <a:defRPr/>
            </a:pPr>
            <a:endParaRPr lang="fr-FR" sz="1800" dirty="0">
              <a:solidFill>
                <a:srgbClr val="002060"/>
              </a:solidFill>
            </a:endParaRPr>
          </a:p>
          <a:p>
            <a:pPr marL="571500" indent="-571500">
              <a:buFont typeface="Arial" charset="0"/>
              <a:buAutoNum type="romanUcPeriod"/>
              <a:defRPr/>
            </a:pPr>
            <a:r>
              <a:rPr lang="fr-FR" sz="2800" dirty="0" smtClean="0">
                <a:solidFill>
                  <a:srgbClr val="002060"/>
                </a:solidFill>
              </a:rPr>
              <a:t>Renforcer l’excellence scientifique</a:t>
            </a:r>
          </a:p>
          <a:p>
            <a:pPr marL="571500" indent="-571500">
              <a:buFont typeface="Arial" charset="0"/>
              <a:buAutoNum type="romanUcPeriod"/>
              <a:defRPr/>
            </a:pPr>
            <a:r>
              <a:rPr lang="fr-FR" sz="2800" dirty="0" smtClean="0">
                <a:solidFill>
                  <a:srgbClr val="002060"/>
                </a:solidFill>
              </a:rPr>
              <a:t>Développer un leadership industriel</a:t>
            </a:r>
          </a:p>
          <a:p>
            <a:pPr marL="571500" indent="-571500">
              <a:buFont typeface="Arial" charset="0"/>
              <a:buAutoNum type="romanUcPeriod"/>
              <a:defRPr/>
            </a:pPr>
            <a:r>
              <a:rPr lang="fr-FR" sz="2800" dirty="0" smtClean="0">
                <a:solidFill>
                  <a:srgbClr val="002060"/>
                </a:solidFill>
              </a:rPr>
              <a:t>Répondre aux défis sociétaux</a:t>
            </a:r>
          </a:p>
          <a:p>
            <a:pPr marL="0" indent="0">
              <a:buFont typeface="Arial" charset="0"/>
              <a:buNone/>
              <a:defRPr/>
            </a:pPr>
            <a:endParaRPr lang="fr-FR" sz="2800" dirty="0"/>
          </a:p>
        </p:txBody>
      </p:sp>
      <p:pic>
        <p:nvPicPr>
          <p:cNvPr id="31750" name="Picture 2"/>
          <p:cNvPicPr>
            <a:picLocks noChangeAspect="1" noChangeArrowheads="1"/>
          </p:cNvPicPr>
          <p:nvPr/>
        </p:nvPicPr>
        <p:blipFill>
          <a:blip r:embed="rId2" cstate="print"/>
          <a:srcRect/>
          <a:stretch>
            <a:fillRect/>
          </a:stretch>
        </p:blipFill>
        <p:spPr bwMode="auto">
          <a:xfrm>
            <a:off x="2000232" y="3814763"/>
            <a:ext cx="4824412" cy="304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620738"/>
            <a:ext cx="8229600" cy="1008062"/>
          </a:xfrm>
        </p:spPr>
        <p:txBody>
          <a:bodyPr>
            <a:normAutofit fontScale="90000"/>
          </a:bodyPr>
          <a:lstStyle/>
          <a:p>
            <a:pPr algn="ctr">
              <a:defRPr/>
            </a:pPr>
            <a:r>
              <a:rPr lang="fr-FR" sz="3200" b="1" dirty="0" smtClean="0">
                <a:solidFill>
                  <a:srgbClr val="00B050"/>
                </a:solidFill>
              </a:rPr>
              <a:t>HORIZON 2020</a:t>
            </a:r>
            <a:br>
              <a:rPr lang="fr-FR" sz="3200" b="1" dirty="0" smtClean="0">
                <a:solidFill>
                  <a:srgbClr val="00B050"/>
                </a:solidFill>
              </a:rPr>
            </a:br>
            <a:r>
              <a:rPr lang="fr-FR" sz="3200" b="1" dirty="0" smtClean="0">
                <a:solidFill>
                  <a:srgbClr val="00B050"/>
                </a:solidFill>
              </a:rPr>
              <a:t/>
            </a:r>
            <a:br>
              <a:rPr lang="fr-FR" sz="3200" b="1" dirty="0" smtClean="0">
                <a:solidFill>
                  <a:srgbClr val="00B050"/>
                </a:solidFill>
              </a:rPr>
            </a:br>
            <a:r>
              <a:rPr lang="fr-FR" sz="3200" b="1" dirty="0" smtClean="0">
                <a:solidFill>
                  <a:srgbClr val="00B050"/>
                </a:solidFill>
              </a:rPr>
              <a:t>1</a:t>
            </a:r>
            <a:r>
              <a:rPr lang="fr-FR" sz="3200" b="1" baseline="30000" dirty="0" smtClean="0">
                <a:solidFill>
                  <a:srgbClr val="00B050"/>
                </a:solidFill>
              </a:rPr>
              <a:t>er</a:t>
            </a:r>
            <a:r>
              <a:rPr lang="fr-FR" sz="3200" b="1" dirty="0" smtClean="0">
                <a:solidFill>
                  <a:srgbClr val="00B050"/>
                </a:solidFill>
              </a:rPr>
              <a:t> axe :  Excellence scientifique</a:t>
            </a:r>
            <a:endParaRPr lang="fr-FR" sz="3200" b="1" dirty="0">
              <a:solidFill>
                <a:srgbClr val="00B050"/>
              </a:solidFill>
            </a:endParaRPr>
          </a:p>
        </p:txBody>
      </p:sp>
      <p:pic>
        <p:nvPicPr>
          <p:cNvPr id="32773" name="Picture 2"/>
          <p:cNvPicPr>
            <a:picLocks noGrp="1" noChangeAspect="1" noChangeArrowheads="1"/>
          </p:cNvPicPr>
          <p:nvPr>
            <p:ph idx="1"/>
          </p:nvPr>
        </p:nvPicPr>
        <p:blipFill>
          <a:blip r:embed="rId2" cstate="print"/>
          <a:srcRect/>
          <a:stretch>
            <a:fillRect/>
          </a:stretch>
        </p:blipFill>
        <p:spPr>
          <a:xfrm>
            <a:off x="107950" y="1557338"/>
            <a:ext cx="9036050" cy="4608512"/>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692746"/>
            <a:ext cx="8229600" cy="1008062"/>
          </a:xfrm>
        </p:spPr>
        <p:txBody>
          <a:bodyPr>
            <a:normAutofit fontScale="90000"/>
          </a:bodyPr>
          <a:lstStyle/>
          <a:p>
            <a:pPr algn="ctr">
              <a:defRPr/>
            </a:pPr>
            <a:r>
              <a:rPr lang="fr-FR" sz="3200" b="1" dirty="0" smtClean="0">
                <a:solidFill>
                  <a:srgbClr val="00B050"/>
                </a:solidFill>
              </a:rPr>
              <a:t>HORIZON 2020</a:t>
            </a:r>
            <a:br>
              <a:rPr lang="fr-FR" sz="3200" b="1" dirty="0" smtClean="0">
                <a:solidFill>
                  <a:srgbClr val="00B050"/>
                </a:solidFill>
              </a:rPr>
            </a:br>
            <a:r>
              <a:rPr lang="fr-FR" sz="3200" b="1" dirty="0" smtClean="0">
                <a:solidFill>
                  <a:srgbClr val="00B050"/>
                </a:solidFill>
              </a:rPr>
              <a:t/>
            </a:r>
            <a:br>
              <a:rPr lang="fr-FR" sz="3200" b="1" dirty="0" smtClean="0">
                <a:solidFill>
                  <a:srgbClr val="00B050"/>
                </a:solidFill>
              </a:rPr>
            </a:br>
            <a:r>
              <a:rPr lang="fr-FR" sz="3200" b="1" dirty="0" smtClean="0">
                <a:solidFill>
                  <a:srgbClr val="00B050"/>
                </a:solidFill>
              </a:rPr>
              <a:t>2</a:t>
            </a:r>
            <a:r>
              <a:rPr lang="fr-FR" sz="3200" b="1" baseline="30000" dirty="0" smtClean="0">
                <a:solidFill>
                  <a:srgbClr val="00B050"/>
                </a:solidFill>
              </a:rPr>
              <a:t>ème</a:t>
            </a:r>
            <a:r>
              <a:rPr lang="fr-FR" sz="3200" b="1" dirty="0" smtClean="0">
                <a:solidFill>
                  <a:srgbClr val="00B050"/>
                </a:solidFill>
              </a:rPr>
              <a:t> Axe :  Leadership industriel</a:t>
            </a:r>
            <a:endParaRPr lang="fr-FR" sz="3200" b="1" dirty="0">
              <a:solidFill>
                <a:srgbClr val="00B050"/>
              </a:solidFill>
            </a:endParaRPr>
          </a:p>
        </p:txBody>
      </p:sp>
      <p:pic>
        <p:nvPicPr>
          <p:cNvPr id="33797" name="Picture 2"/>
          <p:cNvPicPr>
            <a:picLocks noGrp="1" noChangeAspect="1" noChangeArrowheads="1"/>
          </p:cNvPicPr>
          <p:nvPr>
            <p:ph idx="1"/>
          </p:nvPr>
        </p:nvPicPr>
        <p:blipFill>
          <a:blip r:embed="rId2" cstate="print"/>
          <a:srcRect/>
          <a:stretch>
            <a:fillRect/>
          </a:stretch>
        </p:blipFill>
        <p:spPr>
          <a:xfrm>
            <a:off x="11113" y="1916113"/>
            <a:ext cx="9144000" cy="3821112"/>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620738"/>
            <a:ext cx="8229600" cy="1008062"/>
          </a:xfrm>
        </p:spPr>
        <p:txBody>
          <a:bodyPr>
            <a:normAutofit fontScale="90000"/>
          </a:bodyPr>
          <a:lstStyle/>
          <a:p>
            <a:pPr algn="ctr">
              <a:defRPr/>
            </a:pPr>
            <a:r>
              <a:rPr lang="fr-FR" sz="3200" b="1" dirty="0" smtClean="0">
                <a:solidFill>
                  <a:srgbClr val="00B050"/>
                </a:solidFill>
              </a:rPr>
              <a:t>HORIZON 2020</a:t>
            </a:r>
            <a:br>
              <a:rPr lang="fr-FR" sz="3200" b="1" dirty="0" smtClean="0">
                <a:solidFill>
                  <a:srgbClr val="00B050"/>
                </a:solidFill>
              </a:rPr>
            </a:br>
            <a:r>
              <a:rPr lang="fr-FR" sz="3200" b="1" dirty="0" smtClean="0">
                <a:solidFill>
                  <a:srgbClr val="00B050"/>
                </a:solidFill>
              </a:rPr>
              <a:t/>
            </a:r>
            <a:br>
              <a:rPr lang="fr-FR" sz="3200" b="1" dirty="0" smtClean="0">
                <a:solidFill>
                  <a:srgbClr val="00B050"/>
                </a:solidFill>
              </a:rPr>
            </a:br>
            <a:r>
              <a:rPr lang="fr-FR" sz="3200" b="1" dirty="0" smtClean="0">
                <a:solidFill>
                  <a:srgbClr val="00B050"/>
                </a:solidFill>
              </a:rPr>
              <a:t>3</a:t>
            </a:r>
            <a:r>
              <a:rPr lang="fr-FR" sz="3200" b="1" baseline="30000" dirty="0" smtClean="0">
                <a:solidFill>
                  <a:srgbClr val="00B050"/>
                </a:solidFill>
              </a:rPr>
              <a:t>ème</a:t>
            </a:r>
            <a:r>
              <a:rPr lang="fr-FR" sz="3200" b="1" dirty="0" smtClean="0">
                <a:solidFill>
                  <a:srgbClr val="00B050"/>
                </a:solidFill>
              </a:rPr>
              <a:t> Axe : Défis sociétaux </a:t>
            </a:r>
            <a:endParaRPr lang="fr-FR" sz="3200" b="1" dirty="0">
              <a:solidFill>
                <a:srgbClr val="00B050"/>
              </a:solidFill>
            </a:endParaRPr>
          </a:p>
        </p:txBody>
      </p:sp>
      <p:pic>
        <p:nvPicPr>
          <p:cNvPr id="34821" name="Picture 2"/>
          <p:cNvPicPr>
            <a:picLocks noGrp="1" noChangeAspect="1" noChangeArrowheads="1"/>
          </p:cNvPicPr>
          <p:nvPr>
            <p:ph idx="1"/>
          </p:nvPr>
        </p:nvPicPr>
        <p:blipFill>
          <a:blip r:embed="rId2" cstate="print"/>
          <a:srcRect/>
          <a:stretch>
            <a:fillRect/>
          </a:stretch>
        </p:blipFill>
        <p:spPr>
          <a:xfrm>
            <a:off x="134938" y="1700213"/>
            <a:ext cx="8975725" cy="453707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28750" y="142875"/>
            <a:ext cx="6034088" cy="708025"/>
          </a:xfrm>
        </p:spPr>
        <p:txBody>
          <a:bodyPr/>
          <a:lstStyle/>
          <a:p>
            <a:pPr algn="ctr" eaLnBrk="1" fontAlgn="auto" hangingPunct="1">
              <a:spcAft>
                <a:spcPts val="0"/>
              </a:spcAft>
              <a:defRPr/>
            </a:pPr>
            <a:r>
              <a:rPr lang="en-GB" altLang="en-US" dirty="0" smtClean="0">
                <a:solidFill>
                  <a:srgbClr val="002060"/>
                </a:solidFill>
              </a:rPr>
              <a:t>Les 3 institutions </a:t>
            </a:r>
            <a:r>
              <a:rPr lang="en-GB" altLang="en-US" dirty="0" err="1" smtClean="0">
                <a:solidFill>
                  <a:srgbClr val="002060"/>
                </a:solidFill>
              </a:rPr>
              <a:t>clés</a:t>
            </a:r>
            <a:endParaRPr lang="en-GB" altLang="en-US" dirty="0" smtClean="0">
              <a:solidFill>
                <a:srgbClr val="002060"/>
              </a:solidFill>
            </a:endParaRPr>
          </a:p>
        </p:txBody>
      </p:sp>
      <p:grpSp>
        <p:nvGrpSpPr>
          <p:cNvPr id="2" name="Group 3"/>
          <p:cNvGrpSpPr>
            <a:grpSpLocks/>
          </p:cNvGrpSpPr>
          <p:nvPr/>
        </p:nvGrpSpPr>
        <p:grpSpPr bwMode="auto">
          <a:xfrm>
            <a:off x="1742504" y="1071563"/>
            <a:ext cx="5925840" cy="2428875"/>
            <a:chOff x="1830293" y="1765300"/>
            <a:chExt cx="5924542" cy="2467076"/>
          </a:xfrm>
        </p:grpSpPr>
        <p:pic>
          <p:nvPicPr>
            <p:cNvPr id="15372" name="Picture 1"/>
            <p:cNvPicPr>
              <a:picLocks noChangeAspect="1"/>
            </p:cNvPicPr>
            <p:nvPr/>
          </p:nvPicPr>
          <p:blipFill>
            <a:blip r:embed="rId2" cstate="print"/>
            <a:srcRect/>
            <a:stretch>
              <a:fillRect/>
            </a:stretch>
          </p:blipFill>
          <p:spPr bwMode="auto">
            <a:xfrm>
              <a:off x="2814792" y="2003055"/>
              <a:ext cx="3874456" cy="2016224"/>
            </a:xfrm>
            <a:prstGeom prst="rect">
              <a:avLst/>
            </a:prstGeom>
            <a:noFill/>
            <a:ln w="22225">
              <a:solidFill>
                <a:srgbClr val="003366"/>
              </a:solidFill>
              <a:miter lim="800000"/>
              <a:headEnd/>
              <a:tailEnd/>
            </a:ln>
          </p:spPr>
        </p:pic>
        <p:sp>
          <p:nvSpPr>
            <p:cNvPr id="15373" name="Text Box 5"/>
            <p:cNvSpPr txBox="1">
              <a:spLocks noChangeArrowheads="1"/>
            </p:cNvSpPr>
            <p:nvPr/>
          </p:nvSpPr>
          <p:spPr bwMode="auto">
            <a:xfrm>
              <a:off x="2483768" y="1765300"/>
              <a:ext cx="4536504" cy="358775"/>
            </a:xfrm>
            <a:prstGeom prst="rect">
              <a:avLst/>
            </a:prstGeom>
            <a:solidFill>
              <a:srgbClr val="003366"/>
            </a:solidFill>
            <a:ln w="9525" algn="ctr">
              <a:noFill/>
              <a:miter lim="800000"/>
              <a:headEnd/>
              <a:tailEnd/>
            </a:ln>
          </p:spPr>
          <p:txBody>
            <a:bodyPr anchor="ctr"/>
            <a:lstStyle/>
            <a:p>
              <a:pPr algn="ctr">
                <a:spcBef>
                  <a:spcPct val="50000"/>
                </a:spcBef>
              </a:pPr>
              <a:r>
                <a:rPr lang="en-GB" altLang="en-US" sz="2800" b="1" dirty="0">
                  <a:solidFill>
                    <a:schemeClr val="bg1"/>
                  </a:solidFill>
                  <a:latin typeface="Century Gothic" pitchFamily="34" charset="0"/>
                </a:rPr>
                <a:t>Commission </a:t>
              </a:r>
              <a:r>
                <a:rPr lang="en-GB" altLang="en-US" sz="2800" b="1" dirty="0" err="1">
                  <a:solidFill>
                    <a:schemeClr val="bg1"/>
                  </a:solidFill>
                  <a:latin typeface="Century Gothic" pitchFamily="34" charset="0"/>
                </a:rPr>
                <a:t>européenne</a:t>
              </a:r>
              <a:endParaRPr lang="en-GB" altLang="en-US" sz="2800" b="1" dirty="0">
                <a:solidFill>
                  <a:schemeClr val="bg1"/>
                </a:solidFill>
                <a:latin typeface="Century Gothic" pitchFamily="34" charset="0"/>
              </a:endParaRPr>
            </a:p>
          </p:txBody>
        </p:sp>
        <p:sp>
          <p:nvSpPr>
            <p:cNvPr id="15374" name="Text Box 6"/>
            <p:cNvSpPr txBox="1">
              <a:spLocks noChangeArrowheads="1"/>
            </p:cNvSpPr>
            <p:nvPr/>
          </p:nvSpPr>
          <p:spPr bwMode="auto">
            <a:xfrm>
              <a:off x="1830293" y="3781522"/>
              <a:ext cx="5924542" cy="450854"/>
            </a:xfrm>
            <a:prstGeom prst="rect">
              <a:avLst/>
            </a:prstGeom>
            <a:solidFill>
              <a:schemeClr val="bg1"/>
            </a:solidFill>
            <a:ln w="22225" algn="ctr">
              <a:solidFill>
                <a:srgbClr val="003366"/>
              </a:solidFill>
              <a:miter lim="800000"/>
              <a:headEnd/>
              <a:tailEnd/>
            </a:ln>
          </p:spPr>
          <p:txBody>
            <a:bodyPr tIns="0" bIns="0" anchor="ctr"/>
            <a:lstStyle/>
            <a:p>
              <a:pPr>
                <a:spcBef>
                  <a:spcPct val="50000"/>
                </a:spcBef>
                <a:buFont typeface="Wingdings" pitchFamily="2" charset="2"/>
                <a:buNone/>
              </a:pPr>
              <a:r>
                <a:rPr lang="en-GB" altLang="en-US" sz="1600" b="1">
                  <a:solidFill>
                    <a:srgbClr val="003366"/>
                  </a:solidFill>
                  <a:latin typeface="Century Gothic" pitchFamily="34" charset="0"/>
                </a:rPr>
                <a:t>28 Commissaires représentant l’intérêt général européen</a:t>
              </a:r>
              <a:endParaRPr lang="en-GB" altLang="en-US" sz="1600" b="1">
                <a:solidFill>
                  <a:srgbClr val="FF6600"/>
                </a:solidFill>
                <a:latin typeface="Century Gothic" pitchFamily="34" charset="0"/>
              </a:endParaRPr>
            </a:p>
          </p:txBody>
        </p:sp>
      </p:grpSp>
      <p:grpSp>
        <p:nvGrpSpPr>
          <p:cNvPr id="3" name="Group 7"/>
          <p:cNvGrpSpPr>
            <a:grpSpLocks/>
          </p:cNvGrpSpPr>
          <p:nvPr/>
        </p:nvGrpSpPr>
        <p:grpSpPr bwMode="auto">
          <a:xfrm>
            <a:off x="285750" y="3929063"/>
            <a:ext cx="8350250" cy="2341562"/>
            <a:chOff x="206" y="2666"/>
            <a:chExt cx="5260" cy="1475"/>
          </a:xfrm>
        </p:grpSpPr>
        <p:grpSp>
          <p:nvGrpSpPr>
            <p:cNvPr id="4" name="Group 8"/>
            <p:cNvGrpSpPr>
              <a:grpSpLocks/>
            </p:cNvGrpSpPr>
            <p:nvPr/>
          </p:nvGrpSpPr>
          <p:grpSpPr bwMode="auto">
            <a:xfrm>
              <a:off x="206" y="2666"/>
              <a:ext cx="2385" cy="1473"/>
              <a:chOff x="156" y="2659"/>
              <a:chExt cx="2385" cy="1473"/>
            </a:xfrm>
          </p:grpSpPr>
          <p:pic>
            <p:nvPicPr>
              <p:cNvPr id="15369" name="Picture 9" descr="atYourService11"/>
              <p:cNvPicPr>
                <a:picLocks noChangeAspect="1" noChangeArrowheads="1"/>
              </p:cNvPicPr>
              <p:nvPr/>
            </p:nvPicPr>
            <p:blipFill>
              <a:blip r:embed="rId3" cstate="print">
                <a:lum contrast="20000"/>
              </a:blip>
              <a:srcRect/>
              <a:stretch>
                <a:fillRect/>
              </a:stretch>
            </p:blipFill>
            <p:spPr bwMode="auto">
              <a:xfrm>
                <a:off x="249" y="2659"/>
                <a:ext cx="2210" cy="1473"/>
              </a:xfrm>
              <a:prstGeom prst="rect">
                <a:avLst/>
              </a:prstGeom>
              <a:noFill/>
              <a:ln w="38100">
                <a:solidFill>
                  <a:srgbClr val="003366"/>
                </a:solidFill>
                <a:miter lim="800000"/>
                <a:headEnd/>
                <a:tailEnd/>
              </a:ln>
            </p:spPr>
          </p:pic>
          <p:sp>
            <p:nvSpPr>
              <p:cNvPr id="15370" name="Text Box 10"/>
              <p:cNvSpPr txBox="1">
                <a:spLocks noChangeArrowheads="1"/>
              </p:cNvSpPr>
              <p:nvPr/>
            </p:nvSpPr>
            <p:spPr bwMode="auto">
              <a:xfrm>
                <a:off x="249" y="2749"/>
                <a:ext cx="2210" cy="227"/>
              </a:xfrm>
              <a:prstGeom prst="rect">
                <a:avLst/>
              </a:prstGeom>
              <a:solidFill>
                <a:srgbClr val="003366"/>
              </a:solidFill>
              <a:ln w="9525" algn="ctr">
                <a:noFill/>
                <a:miter lim="800000"/>
                <a:headEnd/>
                <a:tailEnd/>
              </a:ln>
            </p:spPr>
            <p:txBody>
              <a:bodyPr anchor="ctr"/>
              <a:lstStyle/>
              <a:p>
                <a:pPr algn="ctr">
                  <a:spcBef>
                    <a:spcPct val="50000"/>
                  </a:spcBef>
                </a:pPr>
                <a:r>
                  <a:rPr lang="en-GB" altLang="en-US" sz="2400" b="1" dirty="0" err="1">
                    <a:solidFill>
                      <a:schemeClr val="bg1"/>
                    </a:solidFill>
                    <a:latin typeface="Century Gothic" pitchFamily="34" charset="0"/>
                  </a:rPr>
                  <a:t>Parlement</a:t>
                </a:r>
                <a:r>
                  <a:rPr lang="en-GB" altLang="en-US" sz="2400" b="1" dirty="0">
                    <a:solidFill>
                      <a:schemeClr val="bg1"/>
                    </a:solidFill>
                    <a:latin typeface="Century Gothic" pitchFamily="34" charset="0"/>
                  </a:rPr>
                  <a:t> </a:t>
                </a:r>
                <a:r>
                  <a:rPr lang="en-GB" altLang="en-US" sz="2400" b="1" dirty="0" err="1">
                    <a:solidFill>
                      <a:schemeClr val="bg1"/>
                    </a:solidFill>
                    <a:latin typeface="Century Gothic" pitchFamily="34" charset="0"/>
                  </a:rPr>
                  <a:t>européen</a:t>
                </a:r>
                <a:endParaRPr lang="en-GB" altLang="en-US" sz="2400" b="1" dirty="0">
                  <a:solidFill>
                    <a:schemeClr val="bg1"/>
                  </a:solidFill>
                  <a:latin typeface="Century Gothic" pitchFamily="34" charset="0"/>
                </a:endParaRPr>
              </a:p>
            </p:txBody>
          </p:sp>
          <p:sp>
            <p:nvSpPr>
              <p:cNvPr id="15371" name="Text Box 11"/>
              <p:cNvSpPr txBox="1">
                <a:spLocks noChangeArrowheads="1"/>
              </p:cNvSpPr>
              <p:nvPr/>
            </p:nvSpPr>
            <p:spPr bwMode="auto">
              <a:xfrm>
                <a:off x="156" y="3649"/>
                <a:ext cx="2385" cy="412"/>
              </a:xfrm>
              <a:prstGeom prst="rect">
                <a:avLst/>
              </a:prstGeom>
              <a:solidFill>
                <a:schemeClr val="bg1"/>
              </a:solidFill>
              <a:ln w="9525" algn="ctr">
                <a:noFill/>
                <a:miter lim="800000"/>
                <a:headEnd/>
                <a:tailEnd/>
              </a:ln>
            </p:spPr>
            <p:txBody>
              <a:bodyPr tIns="0" bIns="0" anchor="ctr"/>
              <a:lstStyle/>
              <a:p>
                <a:pPr>
                  <a:buFont typeface="Wingdings" pitchFamily="2" charset="2"/>
                  <a:buNone/>
                </a:pPr>
                <a:r>
                  <a:rPr lang="en-GB" altLang="en-US" sz="2000" b="1">
                    <a:solidFill>
                      <a:srgbClr val="003366"/>
                    </a:solidFill>
                    <a:latin typeface="Century Gothic" pitchFamily="34" charset="0"/>
                  </a:rPr>
                  <a:t>751 Membres représentant les citoyens européens</a:t>
                </a:r>
                <a:endParaRPr lang="en-GB" altLang="en-US" sz="2000" b="1">
                  <a:solidFill>
                    <a:srgbClr val="FF6600"/>
                  </a:solidFill>
                  <a:latin typeface="Century Gothic" pitchFamily="34" charset="0"/>
                </a:endParaRPr>
              </a:p>
            </p:txBody>
          </p:sp>
        </p:grpSp>
        <p:pic>
          <p:nvPicPr>
            <p:cNvPr id="15368" name="Picture 12" descr="EU flags 2007"/>
            <p:cNvPicPr>
              <a:picLocks noChangeAspect="1" noChangeArrowheads="1"/>
            </p:cNvPicPr>
            <p:nvPr/>
          </p:nvPicPr>
          <p:blipFill>
            <a:blip r:embed="rId4" cstate="print"/>
            <a:srcRect/>
            <a:stretch>
              <a:fillRect/>
            </a:stretch>
          </p:blipFill>
          <p:spPr bwMode="auto">
            <a:xfrm>
              <a:off x="3244" y="2666"/>
              <a:ext cx="2222" cy="1475"/>
            </a:xfrm>
            <a:prstGeom prst="rect">
              <a:avLst/>
            </a:prstGeom>
            <a:noFill/>
            <a:ln w="38100">
              <a:solidFill>
                <a:srgbClr val="003366"/>
              </a:solidFill>
              <a:miter lim="800000"/>
              <a:headEnd/>
              <a:tailEnd/>
            </a:ln>
          </p:spPr>
        </p:pic>
      </p:grpSp>
      <p:sp>
        <p:nvSpPr>
          <p:cNvPr id="15365" name="Text Box 13"/>
          <p:cNvSpPr txBox="1">
            <a:spLocks noChangeArrowheads="1"/>
          </p:cNvSpPr>
          <p:nvPr/>
        </p:nvSpPr>
        <p:spPr bwMode="auto">
          <a:xfrm>
            <a:off x="5076825" y="4149080"/>
            <a:ext cx="3527425" cy="586433"/>
          </a:xfrm>
          <a:prstGeom prst="rect">
            <a:avLst/>
          </a:prstGeom>
          <a:solidFill>
            <a:srgbClr val="003366"/>
          </a:solidFill>
          <a:ln w="9525" algn="ctr">
            <a:noFill/>
            <a:miter lim="800000"/>
            <a:headEnd/>
            <a:tailEnd/>
          </a:ln>
        </p:spPr>
        <p:txBody>
          <a:bodyPr anchor="ctr"/>
          <a:lstStyle/>
          <a:p>
            <a:pPr algn="ctr">
              <a:spcBef>
                <a:spcPct val="50000"/>
              </a:spcBef>
            </a:pPr>
            <a:r>
              <a:rPr lang="en-GB" altLang="en-US" sz="2400" b="1" dirty="0" err="1">
                <a:solidFill>
                  <a:schemeClr val="bg1"/>
                </a:solidFill>
                <a:latin typeface="Century Gothic" pitchFamily="34" charset="0"/>
              </a:rPr>
              <a:t>Conseil</a:t>
            </a:r>
            <a:r>
              <a:rPr lang="en-GB" altLang="en-US" sz="2400" b="1" dirty="0">
                <a:solidFill>
                  <a:schemeClr val="bg1"/>
                </a:solidFill>
                <a:latin typeface="Century Gothic" pitchFamily="34" charset="0"/>
              </a:rPr>
              <a:t> de </a:t>
            </a:r>
            <a:r>
              <a:rPr lang="en-GB" altLang="en-US" sz="2400" b="1" dirty="0" err="1">
                <a:solidFill>
                  <a:schemeClr val="bg1"/>
                </a:solidFill>
                <a:latin typeface="Century Gothic" pitchFamily="34" charset="0"/>
              </a:rPr>
              <a:t>l’Union</a:t>
            </a:r>
            <a:r>
              <a:rPr lang="en-GB" altLang="en-US" sz="2400" b="1" dirty="0">
                <a:solidFill>
                  <a:schemeClr val="bg1"/>
                </a:solidFill>
                <a:latin typeface="Century Gothic" pitchFamily="34" charset="0"/>
              </a:rPr>
              <a:t> </a:t>
            </a:r>
            <a:r>
              <a:rPr lang="en-GB" altLang="en-US" sz="2400" b="1" dirty="0" err="1">
                <a:solidFill>
                  <a:schemeClr val="bg1"/>
                </a:solidFill>
                <a:latin typeface="Century Gothic" pitchFamily="34" charset="0"/>
              </a:rPr>
              <a:t>européenne</a:t>
            </a:r>
            <a:endParaRPr lang="en-GB" altLang="en-US" sz="2400" b="1" dirty="0">
              <a:solidFill>
                <a:schemeClr val="bg1"/>
              </a:solidFill>
              <a:latin typeface="Century Gothic" pitchFamily="34" charset="0"/>
            </a:endParaRPr>
          </a:p>
        </p:txBody>
      </p:sp>
      <p:sp>
        <p:nvSpPr>
          <p:cNvPr id="15366" name="Text Box 14"/>
          <p:cNvSpPr txBox="1">
            <a:spLocks noChangeArrowheads="1"/>
          </p:cNvSpPr>
          <p:nvPr/>
        </p:nvSpPr>
        <p:spPr bwMode="auto">
          <a:xfrm>
            <a:off x="5143500" y="5715000"/>
            <a:ext cx="3527425" cy="549275"/>
          </a:xfrm>
          <a:prstGeom prst="rect">
            <a:avLst/>
          </a:prstGeom>
          <a:solidFill>
            <a:schemeClr val="bg1"/>
          </a:solidFill>
          <a:ln w="9525" algn="ctr">
            <a:noFill/>
            <a:miter lim="800000"/>
            <a:headEnd/>
            <a:tailEnd/>
          </a:ln>
        </p:spPr>
        <p:txBody>
          <a:bodyPr tIns="0" bIns="0" anchor="ctr"/>
          <a:lstStyle/>
          <a:p>
            <a:pPr>
              <a:buFont typeface="Wingdings" pitchFamily="2" charset="2"/>
              <a:buNone/>
            </a:pPr>
            <a:r>
              <a:rPr lang="en-US" altLang="en-US" sz="2000" b="1" dirty="0">
                <a:solidFill>
                  <a:srgbClr val="003366"/>
                </a:solidFill>
                <a:latin typeface="Century Gothic" pitchFamily="34" charset="0"/>
              </a:rPr>
              <a:t>28 </a:t>
            </a:r>
            <a:r>
              <a:rPr lang="en-US" altLang="en-US" sz="2000" b="1" dirty="0" err="1">
                <a:solidFill>
                  <a:srgbClr val="003366"/>
                </a:solidFill>
                <a:latin typeface="Century Gothic" pitchFamily="34" charset="0"/>
              </a:rPr>
              <a:t>Ministres</a:t>
            </a:r>
            <a:r>
              <a:rPr lang="en-US" altLang="en-US" sz="2000" b="1" dirty="0">
                <a:solidFill>
                  <a:srgbClr val="003366"/>
                </a:solidFill>
                <a:latin typeface="Century Gothic" pitchFamily="34" charset="0"/>
              </a:rPr>
              <a:t> </a:t>
            </a:r>
            <a:r>
              <a:rPr lang="en-US" altLang="en-US" sz="2000" b="1" dirty="0" err="1" smtClean="0">
                <a:solidFill>
                  <a:srgbClr val="003366"/>
                </a:solidFill>
                <a:latin typeface="Century Gothic" pitchFamily="34" charset="0"/>
              </a:rPr>
              <a:t>représentant</a:t>
            </a:r>
            <a:r>
              <a:rPr lang="en-US" altLang="en-US" sz="2000" b="1" dirty="0" smtClean="0">
                <a:solidFill>
                  <a:srgbClr val="003366"/>
                </a:solidFill>
                <a:latin typeface="Century Gothic" pitchFamily="34" charset="0"/>
              </a:rPr>
              <a:t> </a:t>
            </a:r>
            <a:r>
              <a:rPr lang="en-US" altLang="en-US" sz="2000" b="1" dirty="0">
                <a:solidFill>
                  <a:srgbClr val="003366"/>
                </a:solidFill>
                <a:latin typeface="Century Gothic" pitchFamily="34" charset="0"/>
              </a:rPr>
              <a:t>les </a:t>
            </a:r>
            <a:r>
              <a:rPr lang="en-US" altLang="en-US" sz="2000" b="1" dirty="0" err="1">
                <a:solidFill>
                  <a:srgbClr val="003366"/>
                </a:solidFill>
                <a:latin typeface="Century Gothic" pitchFamily="34" charset="0"/>
              </a:rPr>
              <a:t>Etats</a:t>
            </a:r>
            <a:r>
              <a:rPr lang="en-US" altLang="en-US" sz="2000" b="1" dirty="0">
                <a:solidFill>
                  <a:srgbClr val="003366"/>
                </a:solidFill>
                <a:latin typeface="Century Gothic" pitchFamily="34" charset="0"/>
              </a:rPr>
              <a:t> </a:t>
            </a:r>
            <a:r>
              <a:rPr lang="en-US" altLang="en-US" sz="2000" b="1" dirty="0" err="1">
                <a:solidFill>
                  <a:srgbClr val="003366"/>
                </a:solidFill>
                <a:latin typeface="Century Gothic" pitchFamily="34" charset="0"/>
              </a:rPr>
              <a:t>membres</a:t>
            </a:r>
            <a:endParaRPr lang="en-US" altLang="en-US" sz="2000" b="1" dirty="0">
              <a:solidFill>
                <a:srgbClr val="FF6600"/>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792162"/>
          </a:xfrm>
        </p:spPr>
        <p:txBody>
          <a:bodyPr/>
          <a:lstStyle/>
          <a:p>
            <a:pPr algn="ctr">
              <a:defRPr/>
            </a:pPr>
            <a:r>
              <a:rPr lang="fr-FR" sz="3600" b="1" dirty="0" smtClean="0">
                <a:solidFill>
                  <a:srgbClr val="00B050"/>
                </a:solidFill>
              </a:rPr>
              <a:t>H2020  - L’Instrument PME</a:t>
            </a:r>
            <a:endParaRPr lang="fr-FR" sz="3600" b="1" dirty="0">
              <a:solidFill>
                <a:srgbClr val="00B050"/>
              </a:solidFill>
            </a:endParaRPr>
          </a:p>
        </p:txBody>
      </p:sp>
      <p:pic>
        <p:nvPicPr>
          <p:cNvPr id="39941" name="Picture 2"/>
          <p:cNvPicPr>
            <a:picLocks noGrp="1" noChangeAspect="1" noChangeArrowheads="1"/>
          </p:cNvPicPr>
          <p:nvPr>
            <p:ph idx="1"/>
          </p:nvPr>
        </p:nvPicPr>
        <p:blipFill>
          <a:blip r:embed="rId2" cstate="print"/>
          <a:srcRect/>
          <a:stretch>
            <a:fillRect/>
          </a:stretch>
        </p:blipFill>
        <p:spPr>
          <a:xfrm>
            <a:off x="0" y="1395413"/>
            <a:ext cx="9144000" cy="5462587"/>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t>EASI: </a:t>
            </a:r>
            <a:r>
              <a:rPr lang="fr-FR" b="1" dirty="0"/>
              <a:t>Volet </a:t>
            </a:r>
            <a:r>
              <a:rPr lang="fr-FR" b="1" dirty="0" err="1"/>
              <a:t>Microfinancement</a:t>
            </a:r>
            <a:r>
              <a:rPr lang="fr-FR" b="1" dirty="0"/>
              <a:t> et entrepreneuriat </a:t>
            </a:r>
            <a:r>
              <a:rPr lang="fr-FR" b="1" dirty="0" smtClean="0"/>
              <a:t>social</a:t>
            </a:r>
            <a:endParaRPr lang="fr-FR" dirty="0"/>
          </a:p>
        </p:txBody>
      </p:sp>
      <p:sp>
        <p:nvSpPr>
          <p:cNvPr id="3" name="Espace réservé du contenu 2"/>
          <p:cNvSpPr>
            <a:spLocks noGrp="1"/>
          </p:cNvSpPr>
          <p:nvPr>
            <p:ph sz="quarter" idx="1"/>
          </p:nvPr>
        </p:nvSpPr>
        <p:spPr>
          <a:xfrm>
            <a:off x="457200" y="1484784"/>
            <a:ext cx="7467600" cy="4989168"/>
          </a:xfrm>
        </p:spPr>
        <p:txBody>
          <a:bodyPr>
            <a:normAutofit fontScale="70000" lnSpcReduction="20000"/>
          </a:bodyPr>
          <a:lstStyle/>
          <a:p>
            <a:r>
              <a:rPr lang="fr-FR" b="1" dirty="0" smtClean="0"/>
              <a:t>Objectifs:</a:t>
            </a:r>
          </a:p>
          <a:p>
            <a:pPr marL="0" indent="0">
              <a:buNone/>
            </a:pPr>
            <a:r>
              <a:rPr lang="fr-FR" b="1" dirty="0" smtClean="0"/>
              <a:t>Augmentation </a:t>
            </a:r>
            <a:r>
              <a:rPr lang="fr-FR" b="1" dirty="0"/>
              <a:t>de l’accès au </a:t>
            </a:r>
            <a:r>
              <a:rPr lang="fr-FR" b="1" dirty="0" err="1"/>
              <a:t>microfinancement</a:t>
            </a:r>
            <a:r>
              <a:rPr lang="fr-FR" b="1" dirty="0"/>
              <a:t> et sa disponibilité pour </a:t>
            </a:r>
            <a:r>
              <a:rPr lang="fr-FR" dirty="0"/>
              <a:t>:</a:t>
            </a:r>
          </a:p>
          <a:p>
            <a:r>
              <a:rPr lang="fr-FR" i="1" dirty="0" smtClean="0"/>
              <a:t>Les </a:t>
            </a:r>
            <a:r>
              <a:rPr lang="fr-FR" i="1" dirty="0"/>
              <a:t>personnes physiques </a:t>
            </a:r>
            <a:r>
              <a:rPr lang="fr-FR" dirty="0"/>
              <a:t>: les personnes vulnérables ayant perdu leur emploi, risquant de le perdre ou ayant des difficultés à entrer ou à revenir sur le marché du travail, les personnes exposées au risque d’exclusion sociale, ou socialement exclues et les personnes se trouvant dans une situation défavorable pour accéder au marché du crédit traditionnel et souhaitant créer ou développer leur propre </a:t>
            </a:r>
            <a:r>
              <a:rPr lang="fr-FR" dirty="0" err="1"/>
              <a:t>micro-entreprise</a:t>
            </a:r>
            <a:r>
              <a:rPr lang="fr-FR" dirty="0"/>
              <a:t>. </a:t>
            </a:r>
            <a:endParaRPr lang="fr-FR" dirty="0" smtClean="0"/>
          </a:p>
          <a:p>
            <a:r>
              <a:rPr lang="fr-FR" i="1" dirty="0" smtClean="0"/>
              <a:t>Les </a:t>
            </a:r>
            <a:r>
              <a:rPr lang="fr-FR" i="1" dirty="0"/>
              <a:t>personnes morales </a:t>
            </a:r>
            <a:r>
              <a:rPr lang="fr-FR" dirty="0"/>
              <a:t>: les </a:t>
            </a:r>
            <a:r>
              <a:rPr lang="fr-FR" dirty="0" err="1"/>
              <a:t>micro-entreprises</a:t>
            </a:r>
            <a:r>
              <a:rPr lang="fr-FR" dirty="0"/>
              <a:t> pendant les phases de démarrage et de développement, et en particulier les </a:t>
            </a:r>
            <a:r>
              <a:rPr lang="fr-FR" dirty="0" err="1"/>
              <a:t>micro-entreprises</a:t>
            </a:r>
            <a:r>
              <a:rPr lang="fr-FR" dirty="0"/>
              <a:t> employant des personnes au profil mentionné ci-dessus. </a:t>
            </a:r>
          </a:p>
          <a:p>
            <a:pPr marL="0" indent="0">
              <a:buNone/>
            </a:pPr>
            <a:r>
              <a:rPr lang="fr-FR" b="1" dirty="0" smtClean="0"/>
              <a:t>Développement </a:t>
            </a:r>
            <a:r>
              <a:rPr lang="fr-FR" b="1" dirty="0"/>
              <a:t>des entreprises sociales,</a:t>
            </a:r>
            <a:r>
              <a:rPr lang="fr-FR" dirty="0"/>
              <a:t> notamment en facilitant leur accès au financement.</a:t>
            </a:r>
          </a:p>
          <a:p>
            <a:endParaRPr lang="fr-FR" dirty="0" smtClean="0"/>
          </a:p>
          <a:p>
            <a:r>
              <a:rPr lang="fr-FR" dirty="0" smtClean="0"/>
              <a:t>Contact: s’adresser </a:t>
            </a:r>
            <a:r>
              <a:rPr lang="fr-FR" dirty="0"/>
              <a:t>aux organismes nationaux de microcrédit</a:t>
            </a:r>
          </a:p>
          <a:p>
            <a:pPr marL="0" indent="0">
              <a:buNone/>
            </a:pPr>
            <a:r>
              <a:rPr lang="en-US" dirty="0"/>
              <a:t>Web : </a:t>
            </a:r>
            <a:r>
              <a:rPr lang="en-US" u="sng" dirty="0">
                <a:hlinkClick r:id="rId2"/>
              </a:rPr>
              <a:t>http://</a:t>
            </a:r>
            <a:r>
              <a:rPr lang="en-US" u="sng" dirty="0" smtClean="0">
                <a:hlinkClick r:id="rId2"/>
              </a:rPr>
              <a:t>ec.europa.eu/social/main.jsp?catId=983&amp;langId=fr</a:t>
            </a:r>
            <a:endParaRPr lang="fr-FR" dirty="0"/>
          </a:p>
        </p:txBody>
      </p:sp>
    </p:spTree>
    <p:extLst>
      <p:ext uri="{BB962C8B-B14F-4D97-AF65-F5344CB8AC3E}">
        <p14:creationId xmlns:p14="http://schemas.microsoft.com/office/powerpoint/2010/main" xmlns="" val="3025985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fld id="{23B5C73A-8056-49C0-815F-C9C802B75114}" type="slidenum">
              <a:rPr lang="fr-FR" altLang="fr-FR" sz="1200">
                <a:solidFill>
                  <a:srgbClr val="898989"/>
                </a:solidFill>
                <a:latin typeface="Calibri" pitchFamily="-107" charset="0"/>
              </a:rPr>
              <a:pPr eaLnBrk="1" hangingPunct="1"/>
              <a:t>62</a:t>
            </a:fld>
            <a:endParaRPr lang="fr-FR" altLang="fr-FR" sz="1200">
              <a:solidFill>
                <a:srgbClr val="898989"/>
              </a:solidFill>
              <a:latin typeface="Calibri" pitchFamily="-107" charset="0"/>
            </a:endParaRPr>
          </a:p>
        </p:txBody>
      </p:sp>
      <p:sp>
        <p:nvSpPr>
          <p:cNvPr id="13" name="Titre 1"/>
          <p:cNvSpPr>
            <a:spLocks noGrp="1"/>
          </p:cNvSpPr>
          <p:nvPr>
            <p:ph type="ctrTitle"/>
          </p:nvPr>
        </p:nvSpPr>
        <p:spPr>
          <a:xfrm>
            <a:off x="263769" y="23376"/>
            <a:ext cx="8157919" cy="1122658"/>
          </a:xfrm>
          <a:ln>
            <a:miter lim="800000"/>
            <a:headEnd/>
            <a:tailEnd/>
          </a:ln>
          <a:extLst/>
        </p:spPr>
        <p:txBody>
          <a:bodyPr rtlCol="0">
            <a:normAutofit fontScale="90000"/>
          </a:bodyPr>
          <a:lstStyle/>
          <a:p>
            <a:pPr algn="l" eaLnBrk="1" fontAlgn="auto" hangingPunct="1">
              <a:spcBef>
                <a:spcPts val="0"/>
              </a:spcBef>
              <a:spcAft>
                <a:spcPts val="0"/>
              </a:spcAft>
              <a:buClr>
                <a:schemeClr val="tx2"/>
              </a:buClr>
              <a:buSzPct val="100000"/>
              <a:defRPr/>
            </a:pPr>
            <a:r>
              <a:rPr lang="fr-FR" sz="4000" b="1" dirty="0" smtClean="0">
                <a:solidFill>
                  <a:schemeClr val="tx2"/>
                </a:solidFill>
                <a:cs typeface="Calibri"/>
              </a:rPr>
              <a:t>COSME, c’est un programme qui soutient…</a:t>
            </a:r>
            <a:endParaRPr lang="fr-FR" dirty="0" smtClean="0">
              <a:ln>
                <a:solidFill>
                  <a:schemeClr val="tx2"/>
                </a:solidFill>
              </a:ln>
              <a:solidFill>
                <a:schemeClr val="tx2"/>
              </a:solidFill>
              <a:ea typeface="+mj-ea"/>
              <a:cs typeface="+mj-cs"/>
            </a:endParaRPr>
          </a:p>
        </p:txBody>
      </p:sp>
      <p:sp>
        <p:nvSpPr>
          <p:cNvPr id="9" name="Rectangle 8"/>
          <p:cNvSpPr/>
          <p:nvPr/>
        </p:nvSpPr>
        <p:spPr>
          <a:xfrm rot="5400000">
            <a:off x="5363369" y="3058319"/>
            <a:ext cx="6858000" cy="741362"/>
          </a:xfrm>
          <a:prstGeom prst="rect">
            <a:avLst/>
          </a:prstGeom>
          <a:solidFill>
            <a:schemeClr val="tx2"/>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fr-FR" sz="3600">
                <a:solidFill>
                  <a:srgbClr val="FFFFFF"/>
                </a:solidFill>
                <a:latin typeface="Arial" pitchFamily="-107" charset="0"/>
                <a:ea typeface="Arial" pitchFamily="-107" charset="0"/>
                <a:cs typeface="Arial" pitchFamily="-107" charset="0"/>
              </a:rPr>
              <a:t>	 COSME</a:t>
            </a:r>
          </a:p>
        </p:txBody>
      </p:sp>
      <p:sp>
        <p:nvSpPr>
          <p:cNvPr id="10" name="Étoile à 5 branches 9"/>
          <p:cNvSpPr>
            <a:spLocks noChangeArrowheads="1"/>
          </p:cNvSpPr>
          <p:nvPr/>
        </p:nvSpPr>
        <p:spPr bwMode="auto">
          <a:xfrm>
            <a:off x="8596313" y="204788"/>
            <a:ext cx="350837" cy="334962"/>
          </a:xfrm>
          <a:custGeom>
            <a:avLst/>
            <a:gdLst>
              <a:gd name="T0" fmla="*/ 175419 w 350837"/>
              <a:gd name="T1" fmla="*/ 0 h 334962"/>
              <a:gd name="T2" fmla="*/ 0 w 350837"/>
              <a:gd name="T3" fmla="*/ 127944 h 334962"/>
              <a:gd name="T4" fmla="*/ 67004 w 350837"/>
              <a:gd name="T5" fmla="*/ 334961 h 334962"/>
              <a:gd name="T6" fmla="*/ 283833 w 350837"/>
              <a:gd name="T7" fmla="*/ 334961 h 334962"/>
              <a:gd name="T8" fmla="*/ 350837 w 350837"/>
              <a:gd name="T9" fmla="*/ 127944 h 334962"/>
              <a:gd name="T10" fmla="*/ 0 60000 65536"/>
              <a:gd name="T11" fmla="*/ 0 60000 65536"/>
              <a:gd name="T12" fmla="*/ 0 60000 65536"/>
              <a:gd name="T13" fmla="*/ 0 60000 65536"/>
              <a:gd name="T14" fmla="*/ 0 60000 65536"/>
              <a:gd name="T15" fmla="*/ 108416 w 350837"/>
              <a:gd name="T16" fmla="*/ 127945 h 334962"/>
              <a:gd name="T17" fmla="*/ 242421 w 350837"/>
              <a:gd name="T18" fmla="*/ 255886 h 334962"/>
            </a:gdLst>
            <a:ahLst/>
            <a:cxnLst>
              <a:cxn ang="T10">
                <a:pos x="T0" y="T1"/>
              </a:cxn>
              <a:cxn ang="T11">
                <a:pos x="T2" y="T3"/>
              </a:cxn>
              <a:cxn ang="T12">
                <a:pos x="T4" y="T5"/>
              </a:cxn>
              <a:cxn ang="T13">
                <a:pos x="T6" y="T7"/>
              </a:cxn>
              <a:cxn ang="T14">
                <a:pos x="T8" y="T9"/>
              </a:cxn>
            </a:cxnLst>
            <a:rect l="T15" t="T16" r="T17" b="T18"/>
            <a:pathLst>
              <a:path w="350837" h="334962">
                <a:moveTo>
                  <a:pt x="0" y="127944"/>
                </a:moveTo>
                <a:lnTo>
                  <a:pt x="134009" y="127945"/>
                </a:lnTo>
                <a:lnTo>
                  <a:pt x="175419" y="0"/>
                </a:lnTo>
                <a:lnTo>
                  <a:pt x="216828" y="127945"/>
                </a:lnTo>
                <a:lnTo>
                  <a:pt x="350837" y="127944"/>
                </a:lnTo>
                <a:lnTo>
                  <a:pt x="242421" y="207017"/>
                </a:lnTo>
                <a:lnTo>
                  <a:pt x="283833" y="334961"/>
                </a:lnTo>
                <a:lnTo>
                  <a:pt x="175419" y="255886"/>
                </a:lnTo>
                <a:lnTo>
                  <a:pt x="67004" y="334961"/>
                </a:lnTo>
                <a:lnTo>
                  <a:pt x="108416" y="207017"/>
                </a:lnTo>
                <a:lnTo>
                  <a:pt x="0" y="127944"/>
                </a:lnTo>
                <a:close/>
              </a:path>
            </a:pathLst>
          </a:custGeom>
          <a:solidFill>
            <a:srgbClr val="FFFF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fr-FR">
              <a:latin typeface="Arial" pitchFamily="-107" charset="0"/>
              <a:cs typeface="ＭＳ Ｐゴシック" pitchFamily="-107" charset="-128"/>
            </a:endParaRPr>
          </a:p>
        </p:txBody>
      </p:sp>
      <p:sp>
        <p:nvSpPr>
          <p:cNvPr id="12" name="Signalisation droite 11"/>
          <p:cNvSpPr>
            <a:spLocks noChangeArrowheads="1"/>
          </p:cNvSpPr>
          <p:nvPr/>
        </p:nvSpPr>
        <p:spPr bwMode="auto">
          <a:xfrm>
            <a:off x="790575" y="4537075"/>
            <a:ext cx="6486525" cy="823913"/>
          </a:xfrm>
          <a:prstGeom prst="homePlate">
            <a:avLst>
              <a:gd name="adj" fmla="val 50007"/>
            </a:avLst>
          </a:prstGeom>
          <a:solidFill>
            <a:schemeClr val="tx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r>
              <a:rPr lang="fr-FR" altLang="fr-FR" sz="1800">
                <a:solidFill>
                  <a:srgbClr val="FFFFFF"/>
                </a:solidFill>
                <a:latin typeface="Calibri" pitchFamily="-107" charset="0"/>
              </a:rPr>
              <a:t>Un budget de 2,3 milliards d’euros au niveau européen pour la période 2014-2020</a:t>
            </a:r>
          </a:p>
        </p:txBody>
      </p:sp>
      <p:sp>
        <p:nvSpPr>
          <p:cNvPr id="14" name="Ellipse 13"/>
          <p:cNvSpPr/>
          <p:nvPr/>
        </p:nvSpPr>
        <p:spPr>
          <a:xfrm>
            <a:off x="1099885" y="1404269"/>
            <a:ext cx="2686556" cy="1724694"/>
          </a:xfrm>
          <a:prstGeom prst="ellipse">
            <a:avLst/>
          </a:prstGeom>
          <a:gradFill flip="none" rotWithShape="1">
            <a:gsLst>
              <a:gs pos="48000">
                <a:schemeClr val="accent5"/>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eaLnBrk="1" hangingPunct="1"/>
            <a:r>
              <a:rPr lang="fr-BE" altLang="fr-FR" sz="1600">
                <a:solidFill>
                  <a:schemeClr val="bg1"/>
                </a:solidFill>
                <a:latin typeface="Calibri" pitchFamily="-107" charset="0"/>
                <a:cs typeface="Calibri" pitchFamily="-107" charset="0"/>
              </a:rPr>
              <a:t>La culture entrepreneuriale, la création de PME et leur croissance</a:t>
            </a:r>
            <a:r>
              <a:rPr lang="fr-FR" altLang="fr-FR" sz="1600">
                <a:solidFill>
                  <a:schemeClr val="bg1"/>
                </a:solidFill>
                <a:latin typeface="Calibri" pitchFamily="-107" charset="0"/>
                <a:cs typeface="Calibri" pitchFamily="-107" charset="0"/>
              </a:rPr>
              <a:t> </a:t>
            </a:r>
          </a:p>
        </p:txBody>
      </p:sp>
      <p:cxnSp>
        <p:nvCxnSpPr>
          <p:cNvPr id="16" name="Connecteur droit 15"/>
          <p:cNvCxnSpPr>
            <a:cxnSpLocks noChangeShapeType="1"/>
          </p:cNvCxnSpPr>
          <p:nvPr/>
        </p:nvCxnSpPr>
        <p:spPr bwMode="auto">
          <a:xfrm rot="16200000" flipH="1">
            <a:off x="1749425" y="3822701"/>
            <a:ext cx="1387475" cy="0"/>
          </a:xfrm>
          <a:prstGeom prst="line">
            <a:avLst/>
          </a:prstGeom>
          <a:noFill/>
          <a:ln w="25400">
            <a:solidFill>
              <a:srgbClr val="4BACC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7" name="Ellipse 16"/>
          <p:cNvSpPr/>
          <p:nvPr/>
        </p:nvSpPr>
        <p:spPr>
          <a:xfrm>
            <a:off x="4055963" y="1015196"/>
            <a:ext cx="2735108" cy="1715304"/>
          </a:xfrm>
          <a:prstGeom prst="ellipse">
            <a:avLst/>
          </a:prstGeom>
          <a:gradFill flip="none" rotWithShape="1">
            <a:gsLst>
              <a:gs pos="34000">
                <a:schemeClr val="accent5"/>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eaLnBrk="1" hangingPunct="1"/>
            <a:r>
              <a:rPr lang="fr-BE" altLang="fr-FR" sz="1600">
                <a:solidFill>
                  <a:schemeClr val="bg1"/>
                </a:solidFill>
                <a:latin typeface="Calibri" pitchFamily="-107" charset="0"/>
                <a:cs typeface="Calibri" pitchFamily="-107" charset="0"/>
              </a:rPr>
              <a:t>La compétitivité et la durabilité des entreprises de l'Union, en particulier des PME</a:t>
            </a:r>
            <a:r>
              <a:rPr lang="fr-FR" altLang="fr-FR" sz="1600">
                <a:solidFill>
                  <a:schemeClr val="bg1"/>
                </a:solidFill>
                <a:latin typeface="Calibri" pitchFamily="-107" charset="0"/>
                <a:cs typeface="Calibri" pitchFamily="-107" charset="0"/>
              </a:rPr>
              <a:t> </a:t>
            </a:r>
          </a:p>
        </p:txBody>
      </p:sp>
      <p:cxnSp>
        <p:nvCxnSpPr>
          <p:cNvPr id="18" name="Connecteur droit 17"/>
          <p:cNvCxnSpPr>
            <a:cxnSpLocks noChangeShapeType="1"/>
          </p:cNvCxnSpPr>
          <p:nvPr/>
        </p:nvCxnSpPr>
        <p:spPr bwMode="auto">
          <a:xfrm rot="16200000" flipH="1">
            <a:off x="4521200" y="3635376"/>
            <a:ext cx="1806575" cy="0"/>
          </a:xfrm>
          <a:prstGeom prst="line">
            <a:avLst/>
          </a:prstGeom>
          <a:noFill/>
          <a:ln w="25400">
            <a:solidFill>
              <a:srgbClr val="4BACC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5" name="Chevron 14"/>
          <p:cNvSpPr>
            <a:spLocks noChangeArrowheads="1"/>
          </p:cNvSpPr>
          <p:nvPr/>
        </p:nvSpPr>
        <p:spPr bwMode="auto">
          <a:xfrm>
            <a:off x="7115175" y="4537075"/>
            <a:ext cx="822325" cy="823913"/>
          </a:xfrm>
          <a:prstGeom prst="chevron">
            <a:avLst>
              <a:gd name="adj" fmla="val 50000"/>
            </a:avLst>
          </a:prstGeom>
          <a:solidFill>
            <a:schemeClr val="tx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Arial" pitchFamily="-107" charset="0"/>
              <a:cs typeface="ＭＳ Ｐゴシック" pitchFamily="-107" charset="-128"/>
            </a:endParaRPr>
          </a:p>
        </p:txBody>
      </p:sp>
    </p:spTree>
    <p:extLst>
      <p:ext uri="{BB962C8B-B14F-4D97-AF65-F5344CB8AC3E}">
        <p14:creationId xmlns:p14="http://schemas.microsoft.com/office/powerpoint/2010/main" xmlns="" val="24963266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fld id="{E2083F0A-3024-4239-A2F1-2A171716C1C9}" type="slidenum">
              <a:rPr lang="fr-FR" altLang="fr-FR" sz="1200">
                <a:solidFill>
                  <a:srgbClr val="898989"/>
                </a:solidFill>
                <a:latin typeface="Calibri" pitchFamily="-107" charset="0"/>
              </a:rPr>
              <a:pPr eaLnBrk="1" hangingPunct="1"/>
              <a:t>63</a:t>
            </a:fld>
            <a:endParaRPr lang="fr-FR" altLang="fr-FR" sz="1200">
              <a:solidFill>
                <a:srgbClr val="898989"/>
              </a:solidFill>
              <a:latin typeface="Calibri" pitchFamily="-107" charset="0"/>
            </a:endParaRPr>
          </a:p>
        </p:txBody>
      </p:sp>
      <p:sp>
        <p:nvSpPr>
          <p:cNvPr id="13" name="Titre 1"/>
          <p:cNvSpPr>
            <a:spLocks noGrp="1"/>
          </p:cNvSpPr>
          <p:nvPr>
            <p:ph type="ctrTitle"/>
          </p:nvPr>
        </p:nvSpPr>
        <p:spPr>
          <a:xfrm>
            <a:off x="122834" y="406479"/>
            <a:ext cx="9021165" cy="1302046"/>
          </a:xfrm>
          <a:ln>
            <a:miter lim="800000"/>
            <a:headEnd/>
            <a:tailEnd/>
          </a:ln>
          <a:extLst/>
        </p:spPr>
        <p:txBody>
          <a:bodyPr rtlCol="0">
            <a:normAutofit fontScale="90000"/>
          </a:bodyPr>
          <a:lstStyle/>
          <a:p>
            <a:pPr algn="l" eaLnBrk="1" fontAlgn="auto" hangingPunct="1">
              <a:spcBef>
                <a:spcPts val="0"/>
              </a:spcBef>
              <a:spcAft>
                <a:spcPts val="0"/>
              </a:spcAft>
              <a:buClr>
                <a:schemeClr val="tx2"/>
              </a:buClr>
              <a:buSzPct val="100000"/>
              <a:defRPr/>
            </a:pP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sz="4444" b="1" dirty="0" smtClean="0">
                <a:solidFill>
                  <a:schemeClr val="tx2"/>
                </a:solidFill>
                <a:cs typeface="Calibri"/>
              </a:rPr>
              <a:t>COSME: Quels bénéficiaires? </a:t>
            </a:r>
            <a:br>
              <a:rPr lang="fr-FR" sz="4444" b="1" dirty="0" smtClean="0">
                <a:solidFill>
                  <a:schemeClr val="tx2"/>
                </a:solidFill>
                <a:cs typeface="Calibri"/>
              </a:rPr>
            </a:br>
            <a:r>
              <a:rPr lang="fr-FR" sz="4444" b="1" dirty="0" smtClean="0">
                <a:solidFill>
                  <a:schemeClr val="tx2"/>
                </a:solidFill>
                <a:cs typeface="Calibri"/>
              </a:rPr>
              <a:t>Quelles actions financées?  </a:t>
            </a:r>
            <a:r>
              <a:rPr lang="fr-FR" dirty="0" smtClean="0">
                <a:ln>
                  <a:solidFill>
                    <a:schemeClr val="tx2"/>
                  </a:solidFill>
                </a:ln>
                <a:solidFill>
                  <a:schemeClr val="tx2"/>
                </a:solidFill>
                <a:ea typeface="+mj-ea"/>
                <a:cs typeface="Calibri"/>
              </a:rPr>
              <a:t/>
            </a:r>
            <a:br>
              <a:rPr lang="fr-FR" dirty="0" smtClean="0">
                <a:ln>
                  <a:solidFill>
                    <a:schemeClr val="tx2"/>
                  </a:solidFill>
                </a:ln>
                <a:solidFill>
                  <a:schemeClr val="tx2"/>
                </a:solidFill>
                <a:ea typeface="+mj-ea"/>
                <a:cs typeface="Calibri"/>
              </a:rPr>
            </a:br>
            <a:r>
              <a:rPr lang="fr-FR" sz="1333" dirty="0" smtClean="0">
                <a:ln>
                  <a:solidFill>
                    <a:schemeClr val="tx2"/>
                  </a:solidFill>
                </a:ln>
                <a:solidFill>
                  <a:schemeClr val="tx2"/>
                </a:solidFill>
                <a:ea typeface="+mj-ea"/>
                <a:cs typeface="Calibri"/>
              </a:rPr>
              <a:t/>
            </a:r>
            <a:br>
              <a:rPr lang="fr-FR" sz="1333" dirty="0" smtClean="0">
                <a:ln>
                  <a:solidFill>
                    <a:schemeClr val="tx2"/>
                  </a:solidFill>
                </a:ln>
                <a:solidFill>
                  <a:schemeClr val="tx2"/>
                </a:solidFill>
                <a:ea typeface="+mj-ea"/>
                <a:cs typeface="Calibri"/>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endParaRPr lang="fr-FR" dirty="0" smtClean="0">
              <a:ln>
                <a:solidFill>
                  <a:schemeClr val="tx2"/>
                </a:solidFill>
              </a:ln>
              <a:solidFill>
                <a:schemeClr val="tx2"/>
              </a:solidFill>
              <a:ea typeface="+mj-ea"/>
              <a:cs typeface="+mj-cs"/>
            </a:endParaRPr>
          </a:p>
        </p:txBody>
      </p:sp>
      <p:sp>
        <p:nvSpPr>
          <p:cNvPr id="16388" name="Titre 1"/>
          <p:cNvSpPr txBox="1">
            <a:spLocks/>
          </p:cNvSpPr>
          <p:nvPr/>
        </p:nvSpPr>
        <p:spPr bwMode="auto">
          <a:xfrm flipH="1">
            <a:off x="1041400" y="2949575"/>
            <a:ext cx="81026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buClr>
                <a:schemeClr val="tx2"/>
              </a:buClr>
            </a:pPr>
            <a:endParaRPr lang="en-US" altLang="fr-FR" sz="1400">
              <a:solidFill>
                <a:srgbClr val="000000"/>
              </a:solidFill>
              <a:latin typeface="Calibri" pitchFamily="-107" charset="0"/>
            </a:endParaRPr>
          </a:p>
        </p:txBody>
      </p:sp>
      <p:sp>
        <p:nvSpPr>
          <p:cNvPr id="16389" name="Titre 1"/>
          <p:cNvSpPr txBox="1">
            <a:spLocks/>
          </p:cNvSpPr>
          <p:nvPr/>
        </p:nvSpPr>
        <p:spPr bwMode="auto">
          <a:xfrm flipH="1">
            <a:off x="1679811" y="567978"/>
            <a:ext cx="6552728" cy="2500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buClr>
                <a:schemeClr val="tx2"/>
              </a:buClr>
            </a:pPr>
            <a:r>
              <a:rPr lang="fr-FR" altLang="fr-FR" sz="1800" b="1" dirty="0">
                <a:solidFill>
                  <a:srgbClr val="000000"/>
                </a:solidFill>
                <a:latin typeface="Calibri" pitchFamily="-107" charset="0"/>
              </a:rPr>
              <a:t>Entreprises (PME en particulier)</a:t>
            </a:r>
          </a:p>
          <a:p>
            <a:pPr eaLnBrk="1" hangingPunct="1">
              <a:buClr>
                <a:schemeClr val="tx2"/>
              </a:buClr>
            </a:pPr>
            <a:r>
              <a:rPr lang="fr-FR" altLang="fr-FR" sz="1400" dirty="0">
                <a:solidFill>
                  <a:srgbClr val="000000"/>
                </a:solidFill>
                <a:latin typeface="Calibri" pitchFamily="-107" charset="0"/>
              </a:rPr>
              <a:t>Un accès facilité aux financements</a:t>
            </a:r>
          </a:p>
          <a:p>
            <a:pPr eaLnBrk="1" hangingPunct="1">
              <a:buClr>
                <a:schemeClr val="tx2"/>
              </a:buClr>
            </a:pPr>
            <a:r>
              <a:rPr lang="fr-FR" altLang="fr-FR" sz="1400" dirty="0">
                <a:solidFill>
                  <a:srgbClr val="000000"/>
                </a:solidFill>
                <a:latin typeface="Calibri" pitchFamily="-107" charset="0"/>
              </a:rPr>
              <a:t>Un accompagnement de proximité (veille européenne, information sur les différentes possibilités de financement, de coopération transfrontalière…)  </a:t>
            </a:r>
          </a:p>
          <a:p>
            <a:pPr eaLnBrk="1" hangingPunct="1">
              <a:buClr>
                <a:schemeClr val="tx2"/>
              </a:buClr>
            </a:pPr>
            <a:r>
              <a:rPr lang="fr-FR" altLang="fr-FR" sz="1400" dirty="0">
                <a:solidFill>
                  <a:srgbClr val="000000"/>
                </a:solidFill>
                <a:latin typeface="Calibri" pitchFamily="-107" charset="0"/>
              </a:rPr>
              <a:t>Un environnement favorable à la compétitivité et durabilité</a:t>
            </a:r>
          </a:p>
          <a:p>
            <a:pPr eaLnBrk="1" hangingPunct="1">
              <a:buClr>
                <a:schemeClr val="tx2"/>
              </a:buClr>
            </a:pPr>
            <a:r>
              <a:rPr lang="fr-FR" altLang="fr-FR" sz="1400" dirty="0">
                <a:solidFill>
                  <a:srgbClr val="000000"/>
                </a:solidFill>
                <a:latin typeface="Calibri" pitchFamily="-107" charset="0"/>
              </a:rPr>
              <a:t>Un soutien ciblé à certains secteurs stratégiques (le tourisme par exemple)</a:t>
            </a:r>
          </a:p>
          <a:p>
            <a:pPr eaLnBrk="1" hangingPunct="1">
              <a:buClr>
                <a:schemeClr val="tx2"/>
              </a:buClr>
            </a:pPr>
            <a:endParaRPr lang="fr-FR" altLang="fr-FR" sz="1200" dirty="0">
              <a:solidFill>
                <a:srgbClr val="000000"/>
              </a:solidFill>
              <a:latin typeface="Calibri" pitchFamily="-107" charset="0"/>
            </a:endParaRPr>
          </a:p>
          <a:p>
            <a:pPr eaLnBrk="1" hangingPunct="1">
              <a:buClr>
                <a:schemeClr val="tx2"/>
              </a:buClr>
            </a:pPr>
            <a:endParaRPr lang="fr-FR" altLang="fr-FR" sz="1400" dirty="0">
              <a:solidFill>
                <a:srgbClr val="000000"/>
              </a:solidFill>
              <a:latin typeface="Calibri" pitchFamily="-107" charset="0"/>
            </a:endParaRPr>
          </a:p>
          <a:p>
            <a:pPr eaLnBrk="1" hangingPunct="1">
              <a:buClr>
                <a:schemeClr val="tx2"/>
              </a:buClr>
            </a:pPr>
            <a:endParaRPr lang="fr-FR" altLang="fr-FR" sz="1400" dirty="0">
              <a:solidFill>
                <a:srgbClr val="000000"/>
              </a:solidFill>
              <a:latin typeface="Calibri" pitchFamily="-107" charset="0"/>
            </a:endParaRPr>
          </a:p>
          <a:p>
            <a:pPr eaLnBrk="1" hangingPunct="1">
              <a:buClr>
                <a:schemeClr val="tx2"/>
              </a:buClr>
            </a:pPr>
            <a:endParaRPr lang="fr-FR" altLang="fr-FR" sz="1400" dirty="0">
              <a:solidFill>
                <a:srgbClr val="000000"/>
              </a:solidFill>
              <a:latin typeface="Calibri" pitchFamily="-107" charset="0"/>
            </a:endParaRPr>
          </a:p>
        </p:txBody>
      </p:sp>
      <p:sp>
        <p:nvSpPr>
          <p:cNvPr id="16390" name="Titre 1"/>
          <p:cNvSpPr txBox="1">
            <a:spLocks/>
          </p:cNvSpPr>
          <p:nvPr/>
        </p:nvSpPr>
        <p:spPr bwMode="auto">
          <a:xfrm flipH="1">
            <a:off x="1042988" y="2476500"/>
            <a:ext cx="7826375"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buClr>
                <a:schemeClr val="tx2"/>
              </a:buClr>
            </a:pPr>
            <a:endParaRPr lang="en-US" altLang="fr-FR" sz="1400">
              <a:solidFill>
                <a:srgbClr val="000000"/>
              </a:solidFill>
              <a:latin typeface="Calibri" pitchFamily="-107" charset="0"/>
            </a:endParaRPr>
          </a:p>
        </p:txBody>
      </p:sp>
      <p:sp>
        <p:nvSpPr>
          <p:cNvPr id="16391" name="Titre 1"/>
          <p:cNvSpPr txBox="1">
            <a:spLocks/>
          </p:cNvSpPr>
          <p:nvPr/>
        </p:nvSpPr>
        <p:spPr bwMode="auto">
          <a:xfrm flipH="1">
            <a:off x="1042988" y="4867275"/>
            <a:ext cx="7826375"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buClr>
                <a:schemeClr val="tx2"/>
              </a:buClr>
            </a:pPr>
            <a:endParaRPr lang="en-US" altLang="fr-FR" sz="1400">
              <a:solidFill>
                <a:srgbClr val="000000"/>
              </a:solidFill>
              <a:latin typeface="Calibri" pitchFamily="-107" charset="0"/>
            </a:endParaRPr>
          </a:p>
        </p:txBody>
      </p:sp>
      <p:sp>
        <p:nvSpPr>
          <p:cNvPr id="16393" name="Titre 1"/>
          <p:cNvSpPr txBox="1">
            <a:spLocks/>
          </p:cNvSpPr>
          <p:nvPr/>
        </p:nvSpPr>
        <p:spPr bwMode="auto">
          <a:xfrm flipH="1">
            <a:off x="1691679" y="2949576"/>
            <a:ext cx="6552729" cy="3431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buClr>
                <a:schemeClr val="tx2"/>
              </a:buClr>
            </a:pPr>
            <a:r>
              <a:rPr lang="fr-FR" altLang="fr-FR" sz="1800" b="1" dirty="0">
                <a:solidFill>
                  <a:srgbClr val="000000"/>
                </a:solidFill>
                <a:latin typeface="Calibri" pitchFamily="-107" charset="0"/>
              </a:rPr>
              <a:t>Cluster, réseaux d’entreprises, Réseau Entreprise Europe (ENN)</a:t>
            </a:r>
          </a:p>
          <a:p>
            <a:pPr eaLnBrk="1" hangingPunct="1">
              <a:buClr>
                <a:schemeClr val="tx2"/>
              </a:buClr>
            </a:pPr>
            <a:r>
              <a:rPr lang="fr-FR" altLang="fr-FR" sz="1400" dirty="0">
                <a:solidFill>
                  <a:srgbClr val="000000"/>
                </a:solidFill>
                <a:latin typeface="Calibri" pitchFamily="-107" charset="0"/>
              </a:rPr>
              <a:t>Un soutien à leur activité d’information, d’orientation, d’accompagnement auprès des entreprises</a:t>
            </a:r>
          </a:p>
          <a:p>
            <a:pPr eaLnBrk="1" hangingPunct="1">
              <a:buClr>
                <a:schemeClr val="tx2"/>
              </a:buClr>
            </a:pPr>
            <a:endParaRPr lang="fr-FR" altLang="fr-FR" sz="1600" dirty="0">
              <a:solidFill>
                <a:srgbClr val="000000"/>
              </a:solidFill>
              <a:latin typeface="Calibri" pitchFamily="-107" charset="0"/>
            </a:endParaRPr>
          </a:p>
          <a:p>
            <a:pPr eaLnBrk="1" hangingPunct="1">
              <a:buClr>
                <a:schemeClr val="tx2"/>
              </a:buClr>
            </a:pPr>
            <a:r>
              <a:rPr lang="fr-FR" altLang="fr-FR" sz="1800" b="1" dirty="0">
                <a:solidFill>
                  <a:srgbClr val="000000"/>
                </a:solidFill>
                <a:latin typeface="Calibri" pitchFamily="-107" charset="0"/>
              </a:rPr>
              <a:t>Autorités nationales, régionales, locales</a:t>
            </a:r>
          </a:p>
          <a:p>
            <a:pPr eaLnBrk="1" hangingPunct="1">
              <a:buClr>
                <a:schemeClr val="tx2"/>
              </a:buClr>
            </a:pPr>
            <a:r>
              <a:rPr lang="fr-FR" altLang="fr-FR" sz="1400" dirty="0">
                <a:solidFill>
                  <a:srgbClr val="000000"/>
                </a:solidFill>
                <a:latin typeface="Calibri" pitchFamily="-107" charset="0"/>
              </a:rPr>
              <a:t>Un soutien à l’amélioration des conditions-cadres pour les entreprises (évaluation des politiques, coopération et échanges de bonnes pratiques, recensement des besoins des entreprises…) </a:t>
            </a:r>
          </a:p>
          <a:p>
            <a:pPr eaLnBrk="1" hangingPunct="1">
              <a:buClr>
                <a:schemeClr val="tx2"/>
              </a:buClr>
            </a:pPr>
            <a:endParaRPr lang="fr-FR" altLang="fr-FR" sz="1600" dirty="0">
              <a:solidFill>
                <a:srgbClr val="000000"/>
              </a:solidFill>
              <a:latin typeface="Calibri" pitchFamily="-107" charset="0"/>
            </a:endParaRPr>
          </a:p>
          <a:p>
            <a:pPr eaLnBrk="1" hangingPunct="1">
              <a:buClr>
                <a:schemeClr val="tx2"/>
              </a:buClr>
            </a:pPr>
            <a:r>
              <a:rPr lang="fr-FR" altLang="fr-FR" sz="1800" b="1" dirty="0">
                <a:solidFill>
                  <a:srgbClr val="000000"/>
                </a:solidFill>
                <a:latin typeface="Calibri" pitchFamily="-107" charset="0"/>
              </a:rPr>
              <a:t>Start up et nouveaux entrepreneurs (jeunes et femmes en particulier)</a:t>
            </a:r>
          </a:p>
          <a:p>
            <a:pPr eaLnBrk="1" hangingPunct="1">
              <a:buClr>
                <a:schemeClr val="tx2"/>
              </a:buClr>
            </a:pPr>
            <a:r>
              <a:rPr lang="fr-FR" altLang="fr-FR" sz="1400" dirty="0">
                <a:solidFill>
                  <a:srgbClr val="000000"/>
                </a:solidFill>
                <a:latin typeface="Calibri" pitchFamily="-107" charset="0"/>
              </a:rPr>
              <a:t>Un soutien à la promotion de l’esprit d’entreprise et de la culture entrepreneuriale (initiatives dans le domaines de l’éducation et de la formation, programme d’échange « Erasmus pour les jeunes entrepreneurs », « Réseau européen de mentors pour les femmes entrepreneurs »…)</a:t>
            </a:r>
          </a:p>
          <a:p>
            <a:pPr eaLnBrk="1" hangingPunct="1">
              <a:buClr>
                <a:schemeClr val="tx2"/>
              </a:buClr>
            </a:pPr>
            <a:endParaRPr lang="fr-FR" altLang="fr-FR" sz="1600" dirty="0">
              <a:solidFill>
                <a:srgbClr val="000000"/>
              </a:solidFill>
              <a:latin typeface="Calibri" pitchFamily="-107" charset="0"/>
            </a:endParaRPr>
          </a:p>
          <a:p>
            <a:pPr eaLnBrk="1" hangingPunct="1">
              <a:buClr>
                <a:schemeClr val="tx2"/>
              </a:buClr>
            </a:pPr>
            <a:endParaRPr lang="fr-FR" altLang="fr-FR" sz="1200" dirty="0">
              <a:solidFill>
                <a:srgbClr val="000000"/>
              </a:solidFill>
              <a:latin typeface="Calibri" pitchFamily="-107" charset="0"/>
            </a:endParaRPr>
          </a:p>
          <a:p>
            <a:pPr eaLnBrk="1" hangingPunct="1">
              <a:buClr>
                <a:schemeClr val="tx2"/>
              </a:buClr>
            </a:pPr>
            <a:endParaRPr lang="fr-FR" altLang="fr-FR" sz="1400" dirty="0">
              <a:solidFill>
                <a:srgbClr val="000000"/>
              </a:solidFill>
              <a:latin typeface="Calibri" pitchFamily="-107" charset="0"/>
            </a:endParaRPr>
          </a:p>
          <a:p>
            <a:pPr eaLnBrk="1" hangingPunct="1">
              <a:buClr>
                <a:schemeClr val="tx2"/>
              </a:buClr>
            </a:pPr>
            <a:endParaRPr lang="fr-FR" altLang="fr-FR" sz="1400" dirty="0">
              <a:solidFill>
                <a:srgbClr val="000000"/>
              </a:solidFill>
              <a:latin typeface="Calibri" pitchFamily="-107" charset="0"/>
            </a:endParaRPr>
          </a:p>
          <a:p>
            <a:pPr eaLnBrk="1" hangingPunct="1">
              <a:buClr>
                <a:schemeClr val="tx2"/>
              </a:buClr>
            </a:pPr>
            <a:endParaRPr lang="fr-FR" altLang="fr-FR" sz="1400" dirty="0">
              <a:solidFill>
                <a:srgbClr val="000000"/>
              </a:solidFill>
              <a:latin typeface="Calibri" pitchFamily="-107" charset="0"/>
            </a:endParaRPr>
          </a:p>
        </p:txBody>
      </p:sp>
      <p:sp>
        <p:nvSpPr>
          <p:cNvPr id="23" name="Rectangle 22"/>
          <p:cNvSpPr/>
          <p:nvPr/>
        </p:nvSpPr>
        <p:spPr>
          <a:xfrm rot="5400000">
            <a:off x="5363369" y="3058319"/>
            <a:ext cx="6858000" cy="741362"/>
          </a:xfrm>
          <a:prstGeom prst="rect">
            <a:avLst/>
          </a:prstGeom>
          <a:solidFill>
            <a:schemeClr val="tx2"/>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fr-FR" sz="3600">
                <a:solidFill>
                  <a:srgbClr val="FFFFFF"/>
                </a:solidFill>
                <a:latin typeface="Arial" pitchFamily="-107" charset="0"/>
                <a:ea typeface="Arial" pitchFamily="-107" charset="0"/>
                <a:cs typeface="Arial" pitchFamily="-107" charset="0"/>
              </a:rPr>
              <a:t>     COSME</a:t>
            </a:r>
          </a:p>
        </p:txBody>
      </p:sp>
      <p:sp>
        <p:nvSpPr>
          <p:cNvPr id="29" name="Étoile à 5 branches 28"/>
          <p:cNvSpPr>
            <a:spLocks noChangeArrowheads="1"/>
          </p:cNvSpPr>
          <p:nvPr/>
        </p:nvSpPr>
        <p:spPr bwMode="auto">
          <a:xfrm>
            <a:off x="8596313" y="204788"/>
            <a:ext cx="350837" cy="334962"/>
          </a:xfrm>
          <a:custGeom>
            <a:avLst/>
            <a:gdLst>
              <a:gd name="T0" fmla="*/ 175419 w 350837"/>
              <a:gd name="T1" fmla="*/ 0 h 334962"/>
              <a:gd name="T2" fmla="*/ 0 w 350837"/>
              <a:gd name="T3" fmla="*/ 127944 h 334962"/>
              <a:gd name="T4" fmla="*/ 67004 w 350837"/>
              <a:gd name="T5" fmla="*/ 334961 h 334962"/>
              <a:gd name="T6" fmla="*/ 283833 w 350837"/>
              <a:gd name="T7" fmla="*/ 334961 h 334962"/>
              <a:gd name="T8" fmla="*/ 350837 w 350837"/>
              <a:gd name="T9" fmla="*/ 127944 h 334962"/>
              <a:gd name="T10" fmla="*/ 0 60000 65536"/>
              <a:gd name="T11" fmla="*/ 0 60000 65536"/>
              <a:gd name="T12" fmla="*/ 0 60000 65536"/>
              <a:gd name="T13" fmla="*/ 0 60000 65536"/>
              <a:gd name="T14" fmla="*/ 0 60000 65536"/>
              <a:gd name="T15" fmla="*/ 108416 w 350837"/>
              <a:gd name="T16" fmla="*/ 127945 h 334962"/>
              <a:gd name="T17" fmla="*/ 242421 w 350837"/>
              <a:gd name="T18" fmla="*/ 255886 h 334962"/>
            </a:gdLst>
            <a:ahLst/>
            <a:cxnLst>
              <a:cxn ang="T10">
                <a:pos x="T0" y="T1"/>
              </a:cxn>
              <a:cxn ang="T11">
                <a:pos x="T2" y="T3"/>
              </a:cxn>
              <a:cxn ang="T12">
                <a:pos x="T4" y="T5"/>
              </a:cxn>
              <a:cxn ang="T13">
                <a:pos x="T6" y="T7"/>
              </a:cxn>
              <a:cxn ang="T14">
                <a:pos x="T8" y="T9"/>
              </a:cxn>
            </a:cxnLst>
            <a:rect l="T15" t="T16" r="T17" b="T18"/>
            <a:pathLst>
              <a:path w="350837" h="334962">
                <a:moveTo>
                  <a:pt x="0" y="127944"/>
                </a:moveTo>
                <a:lnTo>
                  <a:pt x="134009" y="127945"/>
                </a:lnTo>
                <a:lnTo>
                  <a:pt x="175419" y="0"/>
                </a:lnTo>
                <a:lnTo>
                  <a:pt x="216828" y="127945"/>
                </a:lnTo>
                <a:lnTo>
                  <a:pt x="350837" y="127944"/>
                </a:lnTo>
                <a:lnTo>
                  <a:pt x="242421" y="207017"/>
                </a:lnTo>
                <a:lnTo>
                  <a:pt x="283833" y="334961"/>
                </a:lnTo>
                <a:lnTo>
                  <a:pt x="175419" y="255886"/>
                </a:lnTo>
                <a:lnTo>
                  <a:pt x="67004" y="334961"/>
                </a:lnTo>
                <a:lnTo>
                  <a:pt x="108416" y="207017"/>
                </a:lnTo>
                <a:lnTo>
                  <a:pt x="0" y="127944"/>
                </a:lnTo>
                <a:close/>
              </a:path>
            </a:pathLst>
          </a:custGeom>
          <a:solidFill>
            <a:srgbClr val="FFFF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fr-FR">
              <a:latin typeface="Arial" pitchFamily="-107" charset="0"/>
              <a:cs typeface="ＭＳ Ｐゴシック" pitchFamily="-107" charset="-128"/>
            </a:endParaRPr>
          </a:p>
        </p:txBody>
      </p:sp>
      <p:sp>
        <p:nvSpPr>
          <p:cNvPr id="17" name="Étoile à 5 branches 16"/>
          <p:cNvSpPr>
            <a:spLocks noChangeAspect="1"/>
          </p:cNvSpPr>
          <p:nvPr/>
        </p:nvSpPr>
        <p:spPr bwMode="auto">
          <a:xfrm>
            <a:off x="733425" y="1862138"/>
            <a:ext cx="309563" cy="263525"/>
          </a:xfrm>
          <a:custGeom>
            <a:avLst/>
            <a:gdLst>
              <a:gd name="T0" fmla="*/ 154782 w 309563"/>
              <a:gd name="T1" fmla="*/ 0 h 263525"/>
              <a:gd name="T2" fmla="*/ 0 w 309563"/>
              <a:gd name="T3" fmla="*/ 100657 h 263525"/>
              <a:gd name="T4" fmla="*/ 59121 w 309563"/>
              <a:gd name="T5" fmla="*/ 263524 h 263525"/>
              <a:gd name="T6" fmla="*/ 250442 w 309563"/>
              <a:gd name="T7" fmla="*/ 263524 h 263525"/>
              <a:gd name="T8" fmla="*/ 309563 w 309563"/>
              <a:gd name="T9" fmla="*/ 100657 h 263525"/>
              <a:gd name="T10" fmla="*/ 0 60000 65536"/>
              <a:gd name="T11" fmla="*/ 0 60000 65536"/>
              <a:gd name="T12" fmla="*/ 0 60000 65536"/>
              <a:gd name="T13" fmla="*/ 0 60000 65536"/>
              <a:gd name="T14" fmla="*/ 0 60000 65536"/>
              <a:gd name="T15" fmla="*/ 95661 w 309563"/>
              <a:gd name="T16" fmla="*/ 100658 h 263525"/>
              <a:gd name="T17" fmla="*/ 213902 w 309563"/>
              <a:gd name="T18" fmla="*/ 201314 h 263525"/>
            </a:gdLst>
            <a:ahLst/>
            <a:cxnLst>
              <a:cxn ang="T10">
                <a:pos x="T0" y="T1"/>
              </a:cxn>
              <a:cxn ang="T11">
                <a:pos x="T2" y="T3"/>
              </a:cxn>
              <a:cxn ang="T12">
                <a:pos x="T4" y="T5"/>
              </a:cxn>
              <a:cxn ang="T13">
                <a:pos x="T6" y="T7"/>
              </a:cxn>
              <a:cxn ang="T14">
                <a:pos x="T8" y="T9"/>
              </a:cxn>
            </a:cxnLst>
            <a:rect l="T15" t="T16" r="T17" b="T18"/>
            <a:pathLst>
              <a:path w="309563" h="263525">
                <a:moveTo>
                  <a:pt x="0" y="100657"/>
                </a:moveTo>
                <a:lnTo>
                  <a:pt x="118243" y="100658"/>
                </a:lnTo>
                <a:lnTo>
                  <a:pt x="154782" y="0"/>
                </a:lnTo>
                <a:lnTo>
                  <a:pt x="191320" y="100658"/>
                </a:lnTo>
                <a:lnTo>
                  <a:pt x="309563" y="100657"/>
                </a:lnTo>
                <a:lnTo>
                  <a:pt x="213902" y="162867"/>
                </a:lnTo>
                <a:lnTo>
                  <a:pt x="250442" y="263524"/>
                </a:lnTo>
                <a:lnTo>
                  <a:pt x="154782" y="201314"/>
                </a:lnTo>
                <a:lnTo>
                  <a:pt x="59121" y="263524"/>
                </a:lnTo>
                <a:lnTo>
                  <a:pt x="95661" y="162867"/>
                </a:lnTo>
                <a:lnTo>
                  <a:pt x="0" y="100657"/>
                </a:lnTo>
                <a:close/>
              </a:path>
            </a:pathLst>
          </a:cu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fr-FR">
              <a:latin typeface="Arial" pitchFamily="-107" charset="0"/>
              <a:cs typeface="ＭＳ Ｐゴシック" pitchFamily="-107" charset="-128"/>
            </a:endParaRPr>
          </a:p>
        </p:txBody>
      </p:sp>
      <p:sp>
        <p:nvSpPr>
          <p:cNvPr id="18" name="Étoile à 5 branches 17"/>
          <p:cNvSpPr>
            <a:spLocks noChangeAspect="1"/>
          </p:cNvSpPr>
          <p:nvPr/>
        </p:nvSpPr>
        <p:spPr bwMode="auto">
          <a:xfrm>
            <a:off x="731838" y="3390900"/>
            <a:ext cx="309562" cy="263525"/>
          </a:xfrm>
          <a:custGeom>
            <a:avLst/>
            <a:gdLst>
              <a:gd name="T0" fmla="*/ 154781 w 309562"/>
              <a:gd name="T1" fmla="*/ 0 h 263525"/>
              <a:gd name="T2" fmla="*/ 0 w 309562"/>
              <a:gd name="T3" fmla="*/ 100657 h 263525"/>
              <a:gd name="T4" fmla="*/ 59121 w 309562"/>
              <a:gd name="T5" fmla="*/ 263524 h 263525"/>
              <a:gd name="T6" fmla="*/ 250441 w 309562"/>
              <a:gd name="T7" fmla="*/ 263524 h 263525"/>
              <a:gd name="T8" fmla="*/ 309562 w 309562"/>
              <a:gd name="T9" fmla="*/ 100657 h 263525"/>
              <a:gd name="T10" fmla="*/ 0 60000 65536"/>
              <a:gd name="T11" fmla="*/ 0 60000 65536"/>
              <a:gd name="T12" fmla="*/ 0 60000 65536"/>
              <a:gd name="T13" fmla="*/ 0 60000 65536"/>
              <a:gd name="T14" fmla="*/ 0 60000 65536"/>
              <a:gd name="T15" fmla="*/ 95661 w 309562"/>
              <a:gd name="T16" fmla="*/ 100658 h 263525"/>
              <a:gd name="T17" fmla="*/ 213901 w 309562"/>
              <a:gd name="T18" fmla="*/ 201314 h 263525"/>
            </a:gdLst>
            <a:ahLst/>
            <a:cxnLst>
              <a:cxn ang="T10">
                <a:pos x="T0" y="T1"/>
              </a:cxn>
              <a:cxn ang="T11">
                <a:pos x="T2" y="T3"/>
              </a:cxn>
              <a:cxn ang="T12">
                <a:pos x="T4" y="T5"/>
              </a:cxn>
              <a:cxn ang="T13">
                <a:pos x="T6" y="T7"/>
              </a:cxn>
              <a:cxn ang="T14">
                <a:pos x="T8" y="T9"/>
              </a:cxn>
            </a:cxnLst>
            <a:rect l="T15" t="T16" r="T17" b="T18"/>
            <a:pathLst>
              <a:path w="309562" h="263525">
                <a:moveTo>
                  <a:pt x="0" y="100657"/>
                </a:moveTo>
                <a:lnTo>
                  <a:pt x="118243" y="100658"/>
                </a:lnTo>
                <a:lnTo>
                  <a:pt x="154781" y="0"/>
                </a:lnTo>
                <a:lnTo>
                  <a:pt x="191319" y="100658"/>
                </a:lnTo>
                <a:lnTo>
                  <a:pt x="309562" y="100657"/>
                </a:lnTo>
                <a:lnTo>
                  <a:pt x="213901" y="162867"/>
                </a:lnTo>
                <a:lnTo>
                  <a:pt x="250441" y="263524"/>
                </a:lnTo>
                <a:lnTo>
                  <a:pt x="154781" y="201314"/>
                </a:lnTo>
                <a:lnTo>
                  <a:pt x="59121" y="263524"/>
                </a:lnTo>
                <a:lnTo>
                  <a:pt x="95661" y="162867"/>
                </a:lnTo>
                <a:lnTo>
                  <a:pt x="0" y="100657"/>
                </a:lnTo>
                <a:close/>
              </a:path>
            </a:pathLst>
          </a:cu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fr-FR">
              <a:latin typeface="Arial" pitchFamily="-107" charset="0"/>
              <a:cs typeface="ＭＳ Ｐゴシック" pitchFamily="-107" charset="-128"/>
            </a:endParaRPr>
          </a:p>
        </p:txBody>
      </p:sp>
      <p:sp>
        <p:nvSpPr>
          <p:cNvPr id="19" name="Étoile à 5 branches 18"/>
          <p:cNvSpPr>
            <a:spLocks noChangeAspect="1"/>
          </p:cNvSpPr>
          <p:nvPr/>
        </p:nvSpPr>
        <p:spPr bwMode="auto">
          <a:xfrm>
            <a:off x="728663" y="4113213"/>
            <a:ext cx="309562" cy="263525"/>
          </a:xfrm>
          <a:custGeom>
            <a:avLst/>
            <a:gdLst>
              <a:gd name="T0" fmla="*/ 154781 w 309562"/>
              <a:gd name="T1" fmla="*/ 0 h 263525"/>
              <a:gd name="T2" fmla="*/ 0 w 309562"/>
              <a:gd name="T3" fmla="*/ 100657 h 263525"/>
              <a:gd name="T4" fmla="*/ 59121 w 309562"/>
              <a:gd name="T5" fmla="*/ 263524 h 263525"/>
              <a:gd name="T6" fmla="*/ 250441 w 309562"/>
              <a:gd name="T7" fmla="*/ 263524 h 263525"/>
              <a:gd name="T8" fmla="*/ 309562 w 309562"/>
              <a:gd name="T9" fmla="*/ 100657 h 263525"/>
              <a:gd name="T10" fmla="*/ 0 60000 65536"/>
              <a:gd name="T11" fmla="*/ 0 60000 65536"/>
              <a:gd name="T12" fmla="*/ 0 60000 65536"/>
              <a:gd name="T13" fmla="*/ 0 60000 65536"/>
              <a:gd name="T14" fmla="*/ 0 60000 65536"/>
              <a:gd name="T15" fmla="*/ 95661 w 309562"/>
              <a:gd name="T16" fmla="*/ 100658 h 263525"/>
              <a:gd name="T17" fmla="*/ 213901 w 309562"/>
              <a:gd name="T18" fmla="*/ 201314 h 263525"/>
            </a:gdLst>
            <a:ahLst/>
            <a:cxnLst>
              <a:cxn ang="T10">
                <a:pos x="T0" y="T1"/>
              </a:cxn>
              <a:cxn ang="T11">
                <a:pos x="T2" y="T3"/>
              </a:cxn>
              <a:cxn ang="T12">
                <a:pos x="T4" y="T5"/>
              </a:cxn>
              <a:cxn ang="T13">
                <a:pos x="T6" y="T7"/>
              </a:cxn>
              <a:cxn ang="T14">
                <a:pos x="T8" y="T9"/>
              </a:cxn>
            </a:cxnLst>
            <a:rect l="T15" t="T16" r="T17" b="T18"/>
            <a:pathLst>
              <a:path w="309562" h="263525">
                <a:moveTo>
                  <a:pt x="0" y="100657"/>
                </a:moveTo>
                <a:lnTo>
                  <a:pt x="118243" y="100658"/>
                </a:lnTo>
                <a:lnTo>
                  <a:pt x="154781" y="0"/>
                </a:lnTo>
                <a:lnTo>
                  <a:pt x="191319" y="100658"/>
                </a:lnTo>
                <a:lnTo>
                  <a:pt x="309562" y="100657"/>
                </a:lnTo>
                <a:lnTo>
                  <a:pt x="213901" y="162867"/>
                </a:lnTo>
                <a:lnTo>
                  <a:pt x="250441" y="263524"/>
                </a:lnTo>
                <a:lnTo>
                  <a:pt x="154781" y="201314"/>
                </a:lnTo>
                <a:lnTo>
                  <a:pt x="59121" y="263524"/>
                </a:lnTo>
                <a:lnTo>
                  <a:pt x="95661" y="162867"/>
                </a:lnTo>
                <a:lnTo>
                  <a:pt x="0" y="100657"/>
                </a:lnTo>
                <a:close/>
              </a:path>
            </a:pathLst>
          </a:cu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fr-FR">
              <a:latin typeface="Arial" pitchFamily="-107" charset="0"/>
              <a:cs typeface="ＭＳ Ｐゴシック" pitchFamily="-107" charset="-128"/>
            </a:endParaRPr>
          </a:p>
        </p:txBody>
      </p:sp>
      <p:sp>
        <p:nvSpPr>
          <p:cNvPr id="20" name="Étoile à 5 branches 19"/>
          <p:cNvSpPr>
            <a:spLocks noChangeAspect="1"/>
          </p:cNvSpPr>
          <p:nvPr/>
        </p:nvSpPr>
        <p:spPr bwMode="auto">
          <a:xfrm>
            <a:off x="733425" y="5072063"/>
            <a:ext cx="309563" cy="263525"/>
          </a:xfrm>
          <a:custGeom>
            <a:avLst/>
            <a:gdLst>
              <a:gd name="T0" fmla="*/ 154782 w 309563"/>
              <a:gd name="T1" fmla="*/ 0 h 263525"/>
              <a:gd name="T2" fmla="*/ 0 w 309563"/>
              <a:gd name="T3" fmla="*/ 100657 h 263525"/>
              <a:gd name="T4" fmla="*/ 59121 w 309563"/>
              <a:gd name="T5" fmla="*/ 263524 h 263525"/>
              <a:gd name="T6" fmla="*/ 250442 w 309563"/>
              <a:gd name="T7" fmla="*/ 263524 h 263525"/>
              <a:gd name="T8" fmla="*/ 309563 w 309563"/>
              <a:gd name="T9" fmla="*/ 100657 h 263525"/>
              <a:gd name="T10" fmla="*/ 0 60000 65536"/>
              <a:gd name="T11" fmla="*/ 0 60000 65536"/>
              <a:gd name="T12" fmla="*/ 0 60000 65536"/>
              <a:gd name="T13" fmla="*/ 0 60000 65536"/>
              <a:gd name="T14" fmla="*/ 0 60000 65536"/>
              <a:gd name="T15" fmla="*/ 95661 w 309563"/>
              <a:gd name="T16" fmla="*/ 100658 h 263525"/>
              <a:gd name="T17" fmla="*/ 213902 w 309563"/>
              <a:gd name="T18" fmla="*/ 201314 h 263525"/>
            </a:gdLst>
            <a:ahLst/>
            <a:cxnLst>
              <a:cxn ang="T10">
                <a:pos x="T0" y="T1"/>
              </a:cxn>
              <a:cxn ang="T11">
                <a:pos x="T2" y="T3"/>
              </a:cxn>
              <a:cxn ang="T12">
                <a:pos x="T4" y="T5"/>
              </a:cxn>
              <a:cxn ang="T13">
                <a:pos x="T6" y="T7"/>
              </a:cxn>
              <a:cxn ang="T14">
                <a:pos x="T8" y="T9"/>
              </a:cxn>
            </a:cxnLst>
            <a:rect l="T15" t="T16" r="T17" b="T18"/>
            <a:pathLst>
              <a:path w="309563" h="263525">
                <a:moveTo>
                  <a:pt x="0" y="100657"/>
                </a:moveTo>
                <a:lnTo>
                  <a:pt x="118243" y="100658"/>
                </a:lnTo>
                <a:lnTo>
                  <a:pt x="154782" y="0"/>
                </a:lnTo>
                <a:lnTo>
                  <a:pt x="191320" y="100658"/>
                </a:lnTo>
                <a:lnTo>
                  <a:pt x="309563" y="100657"/>
                </a:lnTo>
                <a:lnTo>
                  <a:pt x="213902" y="162867"/>
                </a:lnTo>
                <a:lnTo>
                  <a:pt x="250442" y="263524"/>
                </a:lnTo>
                <a:lnTo>
                  <a:pt x="154782" y="201314"/>
                </a:lnTo>
                <a:lnTo>
                  <a:pt x="59121" y="263524"/>
                </a:lnTo>
                <a:lnTo>
                  <a:pt x="95661" y="162867"/>
                </a:lnTo>
                <a:lnTo>
                  <a:pt x="0" y="100657"/>
                </a:lnTo>
                <a:close/>
              </a:path>
            </a:pathLst>
          </a:cu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fr-FR">
              <a:latin typeface="Arial" pitchFamily="-107" charset="0"/>
              <a:cs typeface="ＭＳ Ｐゴシック" pitchFamily="-107" charset="-128"/>
            </a:endParaRPr>
          </a:p>
        </p:txBody>
      </p:sp>
    </p:spTree>
    <p:extLst>
      <p:ext uri="{BB962C8B-B14F-4D97-AF65-F5344CB8AC3E}">
        <p14:creationId xmlns:p14="http://schemas.microsoft.com/office/powerpoint/2010/main" xmlns="" val="23895789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fld id="{F1CBF24D-F1DC-42E9-ACA0-D9C32CC34166}" type="slidenum">
              <a:rPr lang="fr-FR" altLang="fr-FR" sz="1200">
                <a:solidFill>
                  <a:srgbClr val="898989"/>
                </a:solidFill>
                <a:latin typeface="Calibri" pitchFamily="-107" charset="0"/>
              </a:rPr>
              <a:pPr eaLnBrk="1" hangingPunct="1"/>
              <a:t>64</a:t>
            </a:fld>
            <a:endParaRPr lang="fr-FR" altLang="fr-FR" sz="1200">
              <a:solidFill>
                <a:srgbClr val="898989"/>
              </a:solidFill>
              <a:latin typeface="Calibri" pitchFamily="-107" charset="0"/>
            </a:endParaRPr>
          </a:p>
        </p:txBody>
      </p:sp>
      <p:sp>
        <p:nvSpPr>
          <p:cNvPr id="13" name="Titre 1"/>
          <p:cNvSpPr>
            <a:spLocks noGrp="1"/>
          </p:cNvSpPr>
          <p:nvPr>
            <p:ph type="ctrTitle"/>
          </p:nvPr>
        </p:nvSpPr>
        <p:spPr>
          <a:xfrm>
            <a:off x="0" y="-21579"/>
            <a:ext cx="9144000" cy="1122658"/>
          </a:xfrm>
          <a:ln>
            <a:miter lim="800000"/>
            <a:headEnd/>
            <a:tailEnd/>
          </a:ln>
          <a:extLst/>
        </p:spPr>
        <p:txBody>
          <a:bodyPr rtlCol="0">
            <a:normAutofit/>
          </a:bodyPr>
          <a:lstStyle/>
          <a:p>
            <a:pPr algn="l" eaLnBrk="1" fontAlgn="auto" hangingPunct="1">
              <a:spcBef>
                <a:spcPts val="0"/>
              </a:spcBef>
              <a:spcAft>
                <a:spcPts val="0"/>
              </a:spcAft>
              <a:buClr>
                <a:schemeClr val="tx2"/>
              </a:buClr>
              <a:buSzPct val="100000"/>
              <a:defRPr/>
            </a:pPr>
            <a:r>
              <a:rPr lang="fr-FR" sz="4000" b="1" dirty="0" smtClean="0">
                <a:solidFill>
                  <a:schemeClr val="tx2"/>
                </a:solidFill>
                <a:cs typeface="Calibri"/>
              </a:rPr>
              <a:t>COSME, pour quels domaines ? </a:t>
            </a:r>
            <a:endParaRPr lang="fr-FR" dirty="0" smtClean="0">
              <a:ln>
                <a:solidFill>
                  <a:schemeClr val="tx2"/>
                </a:solidFill>
              </a:ln>
              <a:solidFill>
                <a:schemeClr val="tx2"/>
              </a:solidFill>
              <a:ea typeface="+mj-ea"/>
              <a:cs typeface="+mj-cs"/>
            </a:endParaRPr>
          </a:p>
        </p:txBody>
      </p:sp>
      <p:sp>
        <p:nvSpPr>
          <p:cNvPr id="14" name="Rectangle 13"/>
          <p:cNvSpPr/>
          <p:nvPr/>
        </p:nvSpPr>
        <p:spPr>
          <a:xfrm rot="5400000">
            <a:off x="5344319" y="3058319"/>
            <a:ext cx="6858000" cy="741362"/>
          </a:xfrm>
          <a:prstGeom prst="rect">
            <a:avLst/>
          </a:prstGeom>
          <a:solidFill>
            <a:schemeClr val="tx2"/>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fr-FR" sz="3600">
                <a:solidFill>
                  <a:srgbClr val="FFFFFF"/>
                </a:solidFill>
                <a:latin typeface="Arial" pitchFamily="-107" charset="0"/>
                <a:ea typeface="Arial" pitchFamily="-107" charset="0"/>
                <a:cs typeface="Arial" pitchFamily="-107" charset="0"/>
              </a:rPr>
              <a:t>	 COSME</a:t>
            </a:r>
          </a:p>
        </p:txBody>
      </p:sp>
      <p:sp>
        <p:nvSpPr>
          <p:cNvPr id="15" name="Étoile à 5 branches 14"/>
          <p:cNvSpPr>
            <a:spLocks noChangeArrowheads="1"/>
          </p:cNvSpPr>
          <p:nvPr/>
        </p:nvSpPr>
        <p:spPr bwMode="auto">
          <a:xfrm>
            <a:off x="8596313" y="204788"/>
            <a:ext cx="350837" cy="334962"/>
          </a:xfrm>
          <a:custGeom>
            <a:avLst/>
            <a:gdLst>
              <a:gd name="T0" fmla="*/ 175419 w 350837"/>
              <a:gd name="T1" fmla="*/ 0 h 334962"/>
              <a:gd name="T2" fmla="*/ 0 w 350837"/>
              <a:gd name="T3" fmla="*/ 127944 h 334962"/>
              <a:gd name="T4" fmla="*/ 67004 w 350837"/>
              <a:gd name="T5" fmla="*/ 334961 h 334962"/>
              <a:gd name="T6" fmla="*/ 283833 w 350837"/>
              <a:gd name="T7" fmla="*/ 334961 h 334962"/>
              <a:gd name="T8" fmla="*/ 350837 w 350837"/>
              <a:gd name="T9" fmla="*/ 127944 h 334962"/>
              <a:gd name="T10" fmla="*/ 0 60000 65536"/>
              <a:gd name="T11" fmla="*/ 0 60000 65536"/>
              <a:gd name="T12" fmla="*/ 0 60000 65536"/>
              <a:gd name="T13" fmla="*/ 0 60000 65536"/>
              <a:gd name="T14" fmla="*/ 0 60000 65536"/>
              <a:gd name="T15" fmla="*/ 108416 w 350837"/>
              <a:gd name="T16" fmla="*/ 127945 h 334962"/>
              <a:gd name="T17" fmla="*/ 242421 w 350837"/>
              <a:gd name="T18" fmla="*/ 255886 h 334962"/>
            </a:gdLst>
            <a:ahLst/>
            <a:cxnLst>
              <a:cxn ang="T10">
                <a:pos x="T0" y="T1"/>
              </a:cxn>
              <a:cxn ang="T11">
                <a:pos x="T2" y="T3"/>
              </a:cxn>
              <a:cxn ang="T12">
                <a:pos x="T4" y="T5"/>
              </a:cxn>
              <a:cxn ang="T13">
                <a:pos x="T6" y="T7"/>
              </a:cxn>
              <a:cxn ang="T14">
                <a:pos x="T8" y="T9"/>
              </a:cxn>
            </a:cxnLst>
            <a:rect l="T15" t="T16" r="T17" b="T18"/>
            <a:pathLst>
              <a:path w="350837" h="334962">
                <a:moveTo>
                  <a:pt x="0" y="127944"/>
                </a:moveTo>
                <a:lnTo>
                  <a:pt x="134009" y="127945"/>
                </a:lnTo>
                <a:lnTo>
                  <a:pt x="175419" y="0"/>
                </a:lnTo>
                <a:lnTo>
                  <a:pt x="216828" y="127945"/>
                </a:lnTo>
                <a:lnTo>
                  <a:pt x="350837" y="127944"/>
                </a:lnTo>
                <a:lnTo>
                  <a:pt x="242421" y="207017"/>
                </a:lnTo>
                <a:lnTo>
                  <a:pt x="283833" y="334961"/>
                </a:lnTo>
                <a:lnTo>
                  <a:pt x="175419" y="255886"/>
                </a:lnTo>
                <a:lnTo>
                  <a:pt x="67004" y="334961"/>
                </a:lnTo>
                <a:lnTo>
                  <a:pt x="108416" y="207017"/>
                </a:lnTo>
                <a:lnTo>
                  <a:pt x="0" y="127944"/>
                </a:lnTo>
                <a:close/>
              </a:path>
            </a:pathLst>
          </a:custGeom>
          <a:solidFill>
            <a:srgbClr val="FFFF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fr-FR">
              <a:latin typeface="Arial" pitchFamily="-107" charset="0"/>
              <a:cs typeface="ＭＳ Ｐゴシック" pitchFamily="-107" charset="-128"/>
            </a:endParaRPr>
          </a:p>
        </p:txBody>
      </p:sp>
      <p:sp>
        <p:nvSpPr>
          <p:cNvPr id="16" name="Rectangle à coins arrondis 15"/>
          <p:cNvSpPr>
            <a:spLocks noChangeArrowheads="1"/>
          </p:cNvSpPr>
          <p:nvPr/>
        </p:nvSpPr>
        <p:spPr bwMode="auto">
          <a:xfrm>
            <a:off x="898525" y="1073150"/>
            <a:ext cx="5243513" cy="1223963"/>
          </a:xfrm>
          <a:prstGeom prst="roundRect">
            <a:avLst>
              <a:gd name="adj" fmla="val 16667"/>
            </a:avLst>
          </a:pr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just" eaLnBrk="1" hangingPunct="1"/>
            <a:r>
              <a:rPr lang="fr-FR" altLang="fr-FR" sz="1400" b="1"/>
              <a:t>Actions visant à améliorer l’accès au financement pour les PME </a:t>
            </a:r>
            <a:r>
              <a:rPr lang="fr-FR" altLang="fr-FR" sz="1400"/>
              <a:t>dans leur phase de démarrage, de croissance et de transmission, en complémentarité avec les actions mises en place au niveau national et régional</a:t>
            </a:r>
          </a:p>
        </p:txBody>
      </p:sp>
      <p:sp>
        <p:nvSpPr>
          <p:cNvPr id="17" name="Rectangle à coins arrondis 16"/>
          <p:cNvSpPr>
            <a:spLocks noChangeArrowheads="1"/>
          </p:cNvSpPr>
          <p:nvPr/>
        </p:nvSpPr>
        <p:spPr bwMode="auto">
          <a:xfrm>
            <a:off x="887413" y="3916363"/>
            <a:ext cx="4813300" cy="1350962"/>
          </a:xfrm>
          <a:prstGeom prst="roundRect">
            <a:avLst>
              <a:gd name="adj" fmla="val 16667"/>
            </a:avLst>
          </a:pr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just" eaLnBrk="1" hangingPunct="1"/>
            <a:r>
              <a:rPr lang="fr-FR" altLang="fr-FR" sz="1400" b="1"/>
              <a:t>Actions visant à améliorer les conditions dans lesquelles évoluent les entreprises: </a:t>
            </a:r>
            <a:r>
              <a:rPr lang="fr-FR" altLang="fr-FR" sz="1400"/>
              <a:t>simplification administrative, échanges de bonnes pratiques entre Etats membres ou mise en place d'outils spécifiques pour développer des industries compétitives </a:t>
            </a:r>
          </a:p>
        </p:txBody>
      </p:sp>
      <p:sp>
        <p:nvSpPr>
          <p:cNvPr id="20" name="Rectangle à coins arrondis 19"/>
          <p:cNvSpPr>
            <a:spLocks noChangeArrowheads="1"/>
          </p:cNvSpPr>
          <p:nvPr/>
        </p:nvSpPr>
        <p:spPr bwMode="auto">
          <a:xfrm>
            <a:off x="3462338" y="2630488"/>
            <a:ext cx="4611687" cy="1035050"/>
          </a:xfrm>
          <a:prstGeom prst="roundRect">
            <a:avLst>
              <a:gd name="adj" fmla="val 16667"/>
            </a:avLst>
          </a:pr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just" eaLnBrk="1" hangingPunct="1"/>
            <a:r>
              <a:rPr lang="fr-FR" altLang="fr-FR" sz="1400" b="1"/>
              <a:t>Actions visant à améliorer l’accès aux marchés nationaux, européens et mondiaux</a:t>
            </a:r>
            <a:r>
              <a:rPr lang="fr-FR" altLang="fr-FR" sz="1400"/>
              <a:t>, notamment via la mise en place du </a:t>
            </a:r>
            <a:r>
              <a:rPr lang="fr-FR" altLang="fr-FR" sz="1400" i="1"/>
              <a:t>Réseau Entreprise Europe </a:t>
            </a:r>
            <a:r>
              <a:rPr lang="fr-FR" altLang="fr-FR" sz="1400"/>
              <a:t>ou la création de portails spécifiques d'information   </a:t>
            </a:r>
          </a:p>
        </p:txBody>
      </p:sp>
      <p:sp>
        <p:nvSpPr>
          <p:cNvPr id="24" name="Rectangle à coins arrondis 23"/>
          <p:cNvSpPr>
            <a:spLocks noChangeArrowheads="1"/>
          </p:cNvSpPr>
          <p:nvPr/>
        </p:nvSpPr>
        <p:spPr bwMode="auto">
          <a:xfrm>
            <a:off x="3681413" y="5608638"/>
            <a:ext cx="4449762" cy="1035050"/>
          </a:xfrm>
          <a:prstGeom prst="roundRect">
            <a:avLst>
              <a:gd name="adj" fmla="val 16667"/>
            </a:avLst>
          </a:pr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endParaRPr lang="fr-FR" altLang="fr-FR" sz="1400" b="1"/>
          </a:p>
          <a:p>
            <a:pPr eaLnBrk="1" hangingPunct="1"/>
            <a:endParaRPr lang="fr-FR" altLang="fr-FR" sz="1400" b="1"/>
          </a:p>
          <a:p>
            <a:pPr eaLnBrk="1" hangingPunct="1"/>
            <a:r>
              <a:rPr lang="fr-FR" altLang="fr-FR" sz="1400" b="1"/>
              <a:t>Actions visant à promouvoir l’esprit d’entreprise et la culture entrepreneuriale </a:t>
            </a:r>
            <a:r>
              <a:rPr lang="fr-FR" altLang="fr-FR" sz="1400"/>
              <a:t>en particulier chez les nouveaux entrepreneurs, les jeunes ou certains groupes spécifiques </a:t>
            </a:r>
          </a:p>
          <a:p>
            <a:pPr eaLnBrk="1" hangingPunct="1"/>
            <a:endParaRPr lang="fr-FR" altLang="fr-FR" sz="1400" b="1"/>
          </a:p>
          <a:p>
            <a:pPr eaLnBrk="1" hangingPunct="1"/>
            <a:endParaRPr lang="fr-FR" altLang="fr-FR" sz="1400" b="1"/>
          </a:p>
          <a:p>
            <a:pPr eaLnBrk="1" hangingPunct="1"/>
            <a:endParaRPr lang="fr-FR" altLang="fr-FR" sz="1400" b="1"/>
          </a:p>
        </p:txBody>
      </p:sp>
      <p:sp>
        <p:nvSpPr>
          <p:cNvPr id="19" name="Ellipse 18"/>
          <p:cNvSpPr>
            <a:spLocks noChangeAspect="1"/>
          </p:cNvSpPr>
          <p:nvPr/>
        </p:nvSpPr>
        <p:spPr bwMode="auto">
          <a:xfrm>
            <a:off x="2628900" y="2841625"/>
            <a:ext cx="746125" cy="720725"/>
          </a:xfrm>
          <a:prstGeom prst="ellipse">
            <a:avLst/>
          </a:pr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3200" b="1">
                <a:solidFill>
                  <a:schemeClr val="bg1"/>
                </a:solidFill>
                <a:latin typeface="Calibri" pitchFamily="-107" charset="0"/>
                <a:cs typeface="ＭＳ Ｐゴシック" pitchFamily="-107" charset="-128"/>
              </a:rPr>
              <a:t>2</a:t>
            </a:r>
          </a:p>
        </p:txBody>
      </p:sp>
      <p:sp>
        <p:nvSpPr>
          <p:cNvPr id="21" name="Ellipse 20"/>
          <p:cNvSpPr>
            <a:spLocks noChangeAspect="1"/>
          </p:cNvSpPr>
          <p:nvPr/>
        </p:nvSpPr>
        <p:spPr bwMode="auto">
          <a:xfrm>
            <a:off x="68263" y="1352550"/>
            <a:ext cx="746125" cy="720725"/>
          </a:xfrm>
          <a:prstGeom prst="ellipse">
            <a:avLst/>
          </a:pr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3200" b="1">
                <a:solidFill>
                  <a:schemeClr val="bg1"/>
                </a:solidFill>
                <a:latin typeface="Calibri" pitchFamily="-107" charset="0"/>
                <a:cs typeface="ＭＳ Ｐゴシック" pitchFamily="-107" charset="-128"/>
              </a:rPr>
              <a:t>1</a:t>
            </a:r>
          </a:p>
        </p:txBody>
      </p:sp>
      <p:sp>
        <p:nvSpPr>
          <p:cNvPr id="22" name="Ellipse 21"/>
          <p:cNvSpPr>
            <a:spLocks noChangeAspect="1"/>
          </p:cNvSpPr>
          <p:nvPr/>
        </p:nvSpPr>
        <p:spPr bwMode="auto">
          <a:xfrm>
            <a:off x="60325" y="4267200"/>
            <a:ext cx="746125" cy="720725"/>
          </a:xfrm>
          <a:prstGeom prst="ellipse">
            <a:avLst/>
          </a:pr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3200" b="1">
                <a:solidFill>
                  <a:schemeClr val="bg1"/>
                </a:solidFill>
                <a:latin typeface="Calibri" pitchFamily="-107" charset="0"/>
                <a:cs typeface="ＭＳ Ｐゴシック" pitchFamily="-107" charset="-128"/>
              </a:rPr>
              <a:t>3</a:t>
            </a:r>
          </a:p>
        </p:txBody>
      </p:sp>
      <p:sp>
        <p:nvSpPr>
          <p:cNvPr id="23" name="Ellipse 22"/>
          <p:cNvSpPr>
            <a:spLocks noChangeAspect="1"/>
          </p:cNvSpPr>
          <p:nvPr/>
        </p:nvSpPr>
        <p:spPr bwMode="auto">
          <a:xfrm>
            <a:off x="2870200" y="5765800"/>
            <a:ext cx="746125" cy="720725"/>
          </a:xfrm>
          <a:prstGeom prst="ellipse">
            <a:avLst/>
          </a:pr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3200" b="1">
                <a:solidFill>
                  <a:schemeClr val="bg1"/>
                </a:solidFill>
                <a:latin typeface="Calibri" pitchFamily="-107" charset="0"/>
                <a:cs typeface="ＭＳ Ｐゴシック" pitchFamily="-107" charset="-128"/>
              </a:rPr>
              <a:t>4</a:t>
            </a:r>
          </a:p>
        </p:txBody>
      </p:sp>
    </p:spTree>
    <p:extLst>
      <p:ext uri="{BB962C8B-B14F-4D97-AF65-F5344CB8AC3E}">
        <p14:creationId xmlns:p14="http://schemas.microsoft.com/office/powerpoint/2010/main" xmlns="" val="20648420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fld id="{EAD38AAC-753D-4695-BEB8-256A1C849B10}" type="slidenum">
              <a:rPr lang="fr-FR" altLang="fr-FR" sz="1200">
                <a:solidFill>
                  <a:srgbClr val="898989"/>
                </a:solidFill>
                <a:latin typeface="Calibri" pitchFamily="-107" charset="0"/>
              </a:rPr>
              <a:pPr eaLnBrk="1" hangingPunct="1"/>
              <a:t>65</a:t>
            </a:fld>
            <a:endParaRPr lang="fr-FR" altLang="fr-FR" sz="1200">
              <a:solidFill>
                <a:srgbClr val="898989"/>
              </a:solidFill>
              <a:latin typeface="Calibri" pitchFamily="-107" charset="0"/>
            </a:endParaRPr>
          </a:p>
        </p:txBody>
      </p:sp>
      <p:sp>
        <p:nvSpPr>
          <p:cNvPr id="13" name="Titre 1"/>
          <p:cNvSpPr>
            <a:spLocks noGrp="1"/>
          </p:cNvSpPr>
          <p:nvPr>
            <p:ph type="ctrTitle"/>
          </p:nvPr>
        </p:nvSpPr>
        <p:spPr>
          <a:xfrm>
            <a:off x="122834" y="0"/>
            <a:ext cx="9021165" cy="1122658"/>
          </a:xfrm>
          <a:ln>
            <a:miter lim="800000"/>
            <a:headEnd/>
            <a:tailEnd/>
          </a:ln>
          <a:extLst/>
        </p:spPr>
        <p:txBody>
          <a:bodyPr rtlCol="0">
            <a:normAutofit/>
          </a:bodyPr>
          <a:lstStyle/>
          <a:p>
            <a:pPr algn="l" eaLnBrk="1" fontAlgn="auto" hangingPunct="1">
              <a:spcBef>
                <a:spcPts val="0"/>
              </a:spcBef>
              <a:spcAft>
                <a:spcPts val="0"/>
              </a:spcAft>
              <a:buClr>
                <a:schemeClr val="tx2"/>
              </a:buClr>
              <a:buSzPct val="100000"/>
              <a:defRPr/>
            </a:pPr>
            <a:r>
              <a:rPr lang="fr-FR" sz="4000" b="1" dirty="0" smtClean="0">
                <a:solidFill>
                  <a:schemeClr val="tx2"/>
                </a:solidFill>
                <a:cs typeface="Calibri"/>
              </a:rPr>
              <a:t>COSME, comment candidater ? </a:t>
            </a:r>
            <a:endParaRPr lang="fr-FR" dirty="0" smtClean="0">
              <a:ln>
                <a:solidFill>
                  <a:schemeClr val="tx2"/>
                </a:solidFill>
              </a:ln>
              <a:solidFill>
                <a:schemeClr val="tx2"/>
              </a:solidFill>
              <a:ea typeface="+mj-ea"/>
              <a:cs typeface="+mj-cs"/>
            </a:endParaRPr>
          </a:p>
        </p:txBody>
      </p:sp>
      <p:sp>
        <p:nvSpPr>
          <p:cNvPr id="29" name="Rectangle 28"/>
          <p:cNvSpPr/>
          <p:nvPr/>
        </p:nvSpPr>
        <p:spPr>
          <a:xfrm>
            <a:off x="1725613" y="2524125"/>
            <a:ext cx="1601787" cy="3032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a:solidFill>
                  <a:schemeClr val="bg1"/>
                </a:solidFill>
                <a:latin typeface="Arial" pitchFamily="-107" charset="0"/>
                <a:ea typeface="Arial" pitchFamily="-107" charset="0"/>
                <a:cs typeface="Arial" pitchFamily="-107" charset="0"/>
              </a:rPr>
              <a:t>Formatio</a:t>
            </a:r>
            <a:r>
              <a:rPr lang="fr-FR">
                <a:solidFill>
                  <a:srgbClr val="FFFFFF"/>
                </a:solidFill>
                <a:latin typeface="Arial" pitchFamily="-107" charset="0"/>
                <a:ea typeface="Arial" pitchFamily="-107" charset="0"/>
                <a:cs typeface="Arial" pitchFamily="-107" charset="0"/>
              </a:rPr>
              <a:t>n</a:t>
            </a:r>
          </a:p>
        </p:txBody>
      </p:sp>
      <p:sp>
        <p:nvSpPr>
          <p:cNvPr id="19461" name="Titre 1"/>
          <p:cNvSpPr txBox="1">
            <a:spLocks/>
          </p:cNvSpPr>
          <p:nvPr/>
        </p:nvSpPr>
        <p:spPr bwMode="auto">
          <a:xfrm flipH="1">
            <a:off x="1193800" y="3257550"/>
            <a:ext cx="8102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buClr>
                <a:schemeClr val="tx2"/>
              </a:buClr>
            </a:pPr>
            <a:endParaRPr lang="en-US" altLang="fr-FR" sz="1600" b="1">
              <a:solidFill>
                <a:srgbClr val="000000"/>
              </a:solidFill>
              <a:latin typeface="Calibri" pitchFamily="-107" charset="0"/>
            </a:endParaRPr>
          </a:p>
        </p:txBody>
      </p:sp>
      <p:sp>
        <p:nvSpPr>
          <p:cNvPr id="19462" name="Titre 1"/>
          <p:cNvSpPr txBox="1">
            <a:spLocks/>
          </p:cNvSpPr>
          <p:nvPr/>
        </p:nvSpPr>
        <p:spPr bwMode="auto">
          <a:xfrm flipH="1">
            <a:off x="2123727" y="3078088"/>
            <a:ext cx="627891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buClr>
                <a:schemeClr val="tx2"/>
              </a:buClr>
            </a:pPr>
            <a:endParaRPr lang="fr-FR" altLang="fr-FR" sz="1400" b="1">
              <a:solidFill>
                <a:srgbClr val="000000"/>
              </a:solidFill>
              <a:latin typeface="Calibri" pitchFamily="-107" charset="0"/>
            </a:endParaRPr>
          </a:p>
          <a:p>
            <a:pPr eaLnBrk="1" hangingPunct="1">
              <a:buClr>
                <a:schemeClr val="tx2"/>
              </a:buClr>
            </a:pPr>
            <a:endParaRPr lang="fr-FR" altLang="fr-FR" sz="1400">
              <a:solidFill>
                <a:srgbClr val="000000"/>
              </a:solidFill>
              <a:latin typeface="Calibri" pitchFamily="-107" charset="0"/>
            </a:endParaRPr>
          </a:p>
        </p:txBody>
      </p:sp>
      <p:sp>
        <p:nvSpPr>
          <p:cNvPr id="16" name="Rectangle 15"/>
          <p:cNvSpPr/>
          <p:nvPr/>
        </p:nvSpPr>
        <p:spPr>
          <a:xfrm rot="5400000">
            <a:off x="5344319" y="3058319"/>
            <a:ext cx="6858000" cy="741362"/>
          </a:xfrm>
          <a:prstGeom prst="rect">
            <a:avLst/>
          </a:prstGeom>
          <a:solidFill>
            <a:schemeClr val="tx2"/>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fr-FR" sz="3600">
                <a:solidFill>
                  <a:srgbClr val="FFFFFF"/>
                </a:solidFill>
                <a:latin typeface="Arial" pitchFamily="-107" charset="0"/>
                <a:ea typeface="Arial" pitchFamily="-107" charset="0"/>
                <a:cs typeface="Arial" pitchFamily="-107" charset="0"/>
              </a:rPr>
              <a:t>	 COSME  </a:t>
            </a:r>
          </a:p>
        </p:txBody>
      </p:sp>
      <p:sp>
        <p:nvSpPr>
          <p:cNvPr id="17" name="Étoile à 5 branches 16"/>
          <p:cNvSpPr>
            <a:spLocks noChangeArrowheads="1"/>
          </p:cNvSpPr>
          <p:nvPr/>
        </p:nvSpPr>
        <p:spPr bwMode="auto">
          <a:xfrm>
            <a:off x="8596313" y="204788"/>
            <a:ext cx="350837" cy="334962"/>
          </a:xfrm>
          <a:custGeom>
            <a:avLst/>
            <a:gdLst>
              <a:gd name="T0" fmla="*/ 175419 w 350837"/>
              <a:gd name="T1" fmla="*/ 0 h 334962"/>
              <a:gd name="T2" fmla="*/ 0 w 350837"/>
              <a:gd name="T3" fmla="*/ 127944 h 334962"/>
              <a:gd name="T4" fmla="*/ 67004 w 350837"/>
              <a:gd name="T5" fmla="*/ 334961 h 334962"/>
              <a:gd name="T6" fmla="*/ 283833 w 350837"/>
              <a:gd name="T7" fmla="*/ 334961 h 334962"/>
              <a:gd name="T8" fmla="*/ 350837 w 350837"/>
              <a:gd name="T9" fmla="*/ 127944 h 334962"/>
              <a:gd name="T10" fmla="*/ 0 60000 65536"/>
              <a:gd name="T11" fmla="*/ 0 60000 65536"/>
              <a:gd name="T12" fmla="*/ 0 60000 65536"/>
              <a:gd name="T13" fmla="*/ 0 60000 65536"/>
              <a:gd name="T14" fmla="*/ 0 60000 65536"/>
              <a:gd name="T15" fmla="*/ 108416 w 350837"/>
              <a:gd name="T16" fmla="*/ 127945 h 334962"/>
              <a:gd name="T17" fmla="*/ 242421 w 350837"/>
              <a:gd name="T18" fmla="*/ 255886 h 334962"/>
            </a:gdLst>
            <a:ahLst/>
            <a:cxnLst>
              <a:cxn ang="T10">
                <a:pos x="T0" y="T1"/>
              </a:cxn>
              <a:cxn ang="T11">
                <a:pos x="T2" y="T3"/>
              </a:cxn>
              <a:cxn ang="T12">
                <a:pos x="T4" y="T5"/>
              </a:cxn>
              <a:cxn ang="T13">
                <a:pos x="T6" y="T7"/>
              </a:cxn>
              <a:cxn ang="T14">
                <a:pos x="T8" y="T9"/>
              </a:cxn>
            </a:cxnLst>
            <a:rect l="T15" t="T16" r="T17" b="T18"/>
            <a:pathLst>
              <a:path w="350837" h="334962">
                <a:moveTo>
                  <a:pt x="0" y="127944"/>
                </a:moveTo>
                <a:lnTo>
                  <a:pt x="134009" y="127945"/>
                </a:lnTo>
                <a:lnTo>
                  <a:pt x="175419" y="0"/>
                </a:lnTo>
                <a:lnTo>
                  <a:pt x="216828" y="127945"/>
                </a:lnTo>
                <a:lnTo>
                  <a:pt x="350837" y="127944"/>
                </a:lnTo>
                <a:lnTo>
                  <a:pt x="242421" y="207017"/>
                </a:lnTo>
                <a:lnTo>
                  <a:pt x="283833" y="334961"/>
                </a:lnTo>
                <a:lnTo>
                  <a:pt x="175419" y="255886"/>
                </a:lnTo>
                <a:lnTo>
                  <a:pt x="67004" y="334961"/>
                </a:lnTo>
                <a:lnTo>
                  <a:pt x="108416" y="207017"/>
                </a:lnTo>
                <a:lnTo>
                  <a:pt x="0" y="127944"/>
                </a:lnTo>
                <a:close/>
              </a:path>
            </a:pathLst>
          </a:custGeom>
          <a:solidFill>
            <a:srgbClr val="FFFF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fr-FR">
              <a:latin typeface="Arial" pitchFamily="-107" charset="0"/>
              <a:cs typeface="ＭＳ Ｐゴシック" pitchFamily="-107" charset="-128"/>
            </a:endParaRPr>
          </a:p>
        </p:txBody>
      </p:sp>
      <p:sp>
        <p:nvSpPr>
          <p:cNvPr id="19466" name="Titre 1"/>
          <p:cNvSpPr txBox="1">
            <a:spLocks/>
          </p:cNvSpPr>
          <p:nvPr/>
        </p:nvSpPr>
        <p:spPr bwMode="auto">
          <a:xfrm flipH="1">
            <a:off x="1979712" y="2255837"/>
            <a:ext cx="6161088"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buClr>
                <a:schemeClr val="tx2"/>
              </a:buClr>
            </a:pPr>
            <a:r>
              <a:rPr lang="fr-FR" altLang="fr-FR" sz="2800" b="1" dirty="0">
                <a:solidFill>
                  <a:srgbClr val="000000"/>
                </a:solidFill>
                <a:latin typeface="Calibri" pitchFamily="-107" charset="0"/>
              </a:rPr>
              <a:t>Des appels à projet annuels </a:t>
            </a:r>
            <a:endParaRPr lang="fr-FR" altLang="fr-FR" sz="2000" b="1" dirty="0">
              <a:solidFill>
                <a:srgbClr val="D80E1A"/>
              </a:solidFill>
              <a:latin typeface="Calibri" pitchFamily="-107" charset="0"/>
            </a:endParaRPr>
          </a:p>
        </p:txBody>
      </p:sp>
      <p:sp>
        <p:nvSpPr>
          <p:cNvPr id="19468" name="ZoneTexte 18"/>
          <p:cNvSpPr txBox="1">
            <a:spLocks noChangeArrowheads="1"/>
          </p:cNvSpPr>
          <p:nvPr/>
        </p:nvSpPr>
        <p:spPr bwMode="auto">
          <a:xfrm>
            <a:off x="1979712" y="2905125"/>
            <a:ext cx="630783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r>
              <a:rPr lang="fr-FR" altLang="fr-FR" sz="1400" dirty="0"/>
              <a:t>Calendrier 2015 :</a:t>
            </a:r>
            <a:r>
              <a:rPr lang="fr-FR" altLang="fr-FR" sz="1400" u="sng" dirty="0">
                <a:hlinkClick r:id="rId2"/>
              </a:rPr>
              <a:t>http://ec.europa.eu/</a:t>
            </a:r>
            <a:r>
              <a:rPr lang="fr-FR" altLang="fr-FR" sz="1400" u="sng" dirty="0" err="1">
                <a:hlinkClick r:id="rId2"/>
              </a:rPr>
              <a:t>research</a:t>
            </a:r>
            <a:r>
              <a:rPr lang="fr-FR" altLang="fr-FR" sz="1400" u="sng" dirty="0">
                <a:hlinkClick r:id="rId2"/>
              </a:rPr>
              <a:t>/participants/portal/desktop/en/</a:t>
            </a:r>
            <a:r>
              <a:rPr lang="fr-FR" altLang="fr-FR" sz="1400" u="sng" dirty="0" err="1">
                <a:hlinkClick r:id="rId2"/>
              </a:rPr>
              <a:t>opportunities</a:t>
            </a:r>
            <a:r>
              <a:rPr lang="fr-FR" altLang="fr-FR" sz="1400" u="sng" dirty="0">
                <a:hlinkClick r:id="rId2"/>
              </a:rPr>
              <a:t>/</a:t>
            </a:r>
            <a:r>
              <a:rPr lang="fr-FR" altLang="fr-FR" sz="1400" u="sng" dirty="0" err="1">
                <a:hlinkClick r:id="rId2"/>
              </a:rPr>
              <a:t>cosme</a:t>
            </a:r>
            <a:r>
              <a:rPr lang="fr-FR" altLang="fr-FR" sz="1400" u="sng" dirty="0">
                <a:hlinkClick r:id="rId2"/>
              </a:rPr>
              <a:t>/index.html</a:t>
            </a:r>
            <a:r>
              <a:rPr lang="fr-FR" altLang="fr-FR" sz="1400" dirty="0"/>
              <a:t>   </a:t>
            </a:r>
          </a:p>
        </p:txBody>
      </p:sp>
      <p:sp>
        <p:nvSpPr>
          <p:cNvPr id="23" name="Étoile à 5 branches 22"/>
          <p:cNvSpPr>
            <a:spLocks noChangeAspect="1"/>
          </p:cNvSpPr>
          <p:nvPr/>
        </p:nvSpPr>
        <p:spPr bwMode="auto">
          <a:xfrm>
            <a:off x="822325" y="1084263"/>
            <a:ext cx="309563" cy="263525"/>
          </a:xfrm>
          <a:custGeom>
            <a:avLst/>
            <a:gdLst>
              <a:gd name="T0" fmla="*/ 154782 w 309563"/>
              <a:gd name="T1" fmla="*/ 0 h 263525"/>
              <a:gd name="T2" fmla="*/ 0 w 309563"/>
              <a:gd name="T3" fmla="*/ 100657 h 263525"/>
              <a:gd name="T4" fmla="*/ 59121 w 309563"/>
              <a:gd name="T5" fmla="*/ 263524 h 263525"/>
              <a:gd name="T6" fmla="*/ 250442 w 309563"/>
              <a:gd name="T7" fmla="*/ 263524 h 263525"/>
              <a:gd name="T8" fmla="*/ 309563 w 309563"/>
              <a:gd name="T9" fmla="*/ 100657 h 263525"/>
              <a:gd name="T10" fmla="*/ 0 60000 65536"/>
              <a:gd name="T11" fmla="*/ 0 60000 65536"/>
              <a:gd name="T12" fmla="*/ 0 60000 65536"/>
              <a:gd name="T13" fmla="*/ 0 60000 65536"/>
              <a:gd name="T14" fmla="*/ 0 60000 65536"/>
              <a:gd name="T15" fmla="*/ 95661 w 309563"/>
              <a:gd name="T16" fmla="*/ 100658 h 263525"/>
              <a:gd name="T17" fmla="*/ 213902 w 309563"/>
              <a:gd name="T18" fmla="*/ 201314 h 263525"/>
            </a:gdLst>
            <a:ahLst/>
            <a:cxnLst>
              <a:cxn ang="T10">
                <a:pos x="T0" y="T1"/>
              </a:cxn>
              <a:cxn ang="T11">
                <a:pos x="T2" y="T3"/>
              </a:cxn>
              <a:cxn ang="T12">
                <a:pos x="T4" y="T5"/>
              </a:cxn>
              <a:cxn ang="T13">
                <a:pos x="T6" y="T7"/>
              </a:cxn>
              <a:cxn ang="T14">
                <a:pos x="T8" y="T9"/>
              </a:cxn>
            </a:cxnLst>
            <a:rect l="T15" t="T16" r="T17" b="T18"/>
            <a:pathLst>
              <a:path w="309563" h="263525">
                <a:moveTo>
                  <a:pt x="0" y="100657"/>
                </a:moveTo>
                <a:lnTo>
                  <a:pt x="118243" y="100658"/>
                </a:lnTo>
                <a:lnTo>
                  <a:pt x="154782" y="0"/>
                </a:lnTo>
                <a:lnTo>
                  <a:pt x="191320" y="100658"/>
                </a:lnTo>
                <a:lnTo>
                  <a:pt x="309563" y="100657"/>
                </a:lnTo>
                <a:lnTo>
                  <a:pt x="213902" y="162867"/>
                </a:lnTo>
                <a:lnTo>
                  <a:pt x="250442" y="263524"/>
                </a:lnTo>
                <a:lnTo>
                  <a:pt x="154782" y="201314"/>
                </a:lnTo>
                <a:lnTo>
                  <a:pt x="59121" y="263524"/>
                </a:lnTo>
                <a:lnTo>
                  <a:pt x="95661" y="162867"/>
                </a:lnTo>
                <a:lnTo>
                  <a:pt x="0" y="100657"/>
                </a:lnTo>
                <a:close/>
              </a:path>
            </a:pathLst>
          </a:custGeom>
          <a:solidFill>
            <a:srgbClr val="4BACC6"/>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fr-FR">
              <a:latin typeface="Arial" pitchFamily="-107" charset="0"/>
              <a:cs typeface="ＭＳ Ｐゴシック" pitchFamily="-107" charset="-128"/>
            </a:endParaRPr>
          </a:p>
        </p:txBody>
      </p:sp>
    </p:spTree>
    <p:extLst>
      <p:ext uri="{BB962C8B-B14F-4D97-AF65-F5344CB8AC3E}">
        <p14:creationId xmlns:p14="http://schemas.microsoft.com/office/powerpoint/2010/main" xmlns="" val="14888250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fld id="{B57111C9-E20B-4812-9BC7-9C0598684ABA}" type="slidenum">
              <a:rPr lang="fr-FR" altLang="fr-FR" sz="1200">
                <a:solidFill>
                  <a:srgbClr val="898989"/>
                </a:solidFill>
                <a:latin typeface="Calibri" pitchFamily="-107" charset="0"/>
              </a:rPr>
              <a:pPr eaLnBrk="1" hangingPunct="1"/>
              <a:t>66</a:t>
            </a:fld>
            <a:endParaRPr lang="fr-FR" altLang="fr-FR" sz="1200">
              <a:solidFill>
                <a:srgbClr val="898989"/>
              </a:solidFill>
              <a:latin typeface="Calibri" pitchFamily="-107" charset="0"/>
            </a:endParaRPr>
          </a:p>
        </p:txBody>
      </p:sp>
      <p:sp>
        <p:nvSpPr>
          <p:cNvPr id="13" name="Titre 1"/>
          <p:cNvSpPr>
            <a:spLocks noGrp="1"/>
          </p:cNvSpPr>
          <p:nvPr>
            <p:ph type="ctrTitle"/>
          </p:nvPr>
        </p:nvSpPr>
        <p:spPr>
          <a:xfrm>
            <a:off x="935331" y="-21579"/>
            <a:ext cx="8042596" cy="1122658"/>
          </a:xfrm>
          <a:ln>
            <a:miter lim="800000"/>
            <a:headEnd/>
            <a:tailEnd/>
          </a:ln>
          <a:extLst/>
        </p:spPr>
        <p:txBody>
          <a:bodyPr rtlCol="0">
            <a:normAutofit/>
          </a:bodyPr>
          <a:lstStyle/>
          <a:p>
            <a:pPr algn="l" eaLnBrk="1" fontAlgn="auto" hangingPunct="1">
              <a:spcBef>
                <a:spcPts val="0"/>
              </a:spcBef>
              <a:spcAft>
                <a:spcPts val="0"/>
              </a:spcAft>
              <a:buClr>
                <a:schemeClr val="tx2"/>
              </a:buClr>
              <a:buSzPct val="100000"/>
              <a:defRPr/>
            </a:pPr>
            <a:r>
              <a:rPr lang="fr-FR" sz="4000" b="1" dirty="0" smtClean="0">
                <a:solidFill>
                  <a:schemeClr val="tx2"/>
                </a:solidFill>
                <a:cs typeface="Calibri"/>
              </a:rPr>
              <a:t>COSME… les contacts</a:t>
            </a:r>
            <a:endParaRPr lang="fr-FR" dirty="0" smtClean="0">
              <a:ln>
                <a:solidFill>
                  <a:schemeClr val="tx2"/>
                </a:solidFill>
              </a:ln>
              <a:solidFill>
                <a:schemeClr val="tx2"/>
              </a:solidFill>
              <a:ea typeface="+mj-ea"/>
              <a:cs typeface="+mj-cs"/>
            </a:endParaRPr>
          </a:p>
        </p:txBody>
      </p:sp>
      <p:sp>
        <p:nvSpPr>
          <p:cNvPr id="29" name="Rectangle 28"/>
          <p:cNvSpPr/>
          <p:nvPr/>
        </p:nvSpPr>
        <p:spPr>
          <a:xfrm>
            <a:off x="1725613" y="2524125"/>
            <a:ext cx="1601787" cy="3032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a:solidFill>
                  <a:schemeClr val="bg1"/>
                </a:solidFill>
                <a:latin typeface="Arial" pitchFamily="-107" charset="0"/>
                <a:ea typeface="Arial" pitchFamily="-107" charset="0"/>
                <a:cs typeface="Arial" pitchFamily="-107" charset="0"/>
              </a:rPr>
              <a:t>Formatio</a:t>
            </a:r>
            <a:r>
              <a:rPr lang="fr-FR">
                <a:solidFill>
                  <a:srgbClr val="FFFFFF"/>
                </a:solidFill>
                <a:latin typeface="Arial" pitchFamily="-107" charset="0"/>
                <a:ea typeface="Arial" pitchFamily="-107" charset="0"/>
                <a:cs typeface="Arial" pitchFamily="-107" charset="0"/>
              </a:rPr>
              <a:t>n</a:t>
            </a:r>
          </a:p>
        </p:txBody>
      </p:sp>
      <p:sp>
        <p:nvSpPr>
          <p:cNvPr id="9" name="Rectangle 8"/>
          <p:cNvSpPr/>
          <p:nvPr/>
        </p:nvSpPr>
        <p:spPr>
          <a:xfrm rot="5400000">
            <a:off x="5363369" y="3058319"/>
            <a:ext cx="6858000" cy="741362"/>
          </a:xfrm>
          <a:prstGeom prst="rect">
            <a:avLst/>
          </a:prstGeom>
          <a:solidFill>
            <a:schemeClr val="tx2"/>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fr-FR" sz="3600">
                <a:solidFill>
                  <a:srgbClr val="FFFFFF"/>
                </a:solidFill>
                <a:latin typeface="Arial" pitchFamily="-107" charset="0"/>
                <a:ea typeface="Arial" pitchFamily="-107" charset="0"/>
                <a:cs typeface="Arial" pitchFamily="-107" charset="0"/>
              </a:rPr>
              <a:t>	 COSME  </a:t>
            </a:r>
          </a:p>
        </p:txBody>
      </p:sp>
      <p:sp>
        <p:nvSpPr>
          <p:cNvPr id="10" name="Étoile à 5 branches 9"/>
          <p:cNvSpPr>
            <a:spLocks noChangeArrowheads="1"/>
          </p:cNvSpPr>
          <p:nvPr/>
        </p:nvSpPr>
        <p:spPr bwMode="auto">
          <a:xfrm>
            <a:off x="8596313" y="204788"/>
            <a:ext cx="350837" cy="334962"/>
          </a:xfrm>
          <a:custGeom>
            <a:avLst/>
            <a:gdLst>
              <a:gd name="T0" fmla="*/ 175419 w 350837"/>
              <a:gd name="T1" fmla="*/ 0 h 334962"/>
              <a:gd name="T2" fmla="*/ 0 w 350837"/>
              <a:gd name="T3" fmla="*/ 127944 h 334962"/>
              <a:gd name="T4" fmla="*/ 67004 w 350837"/>
              <a:gd name="T5" fmla="*/ 334961 h 334962"/>
              <a:gd name="T6" fmla="*/ 283833 w 350837"/>
              <a:gd name="T7" fmla="*/ 334961 h 334962"/>
              <a:gd name="T8" fmla="*/ 350837 w 350837"/>
              <a:gd name="T9" fmla="*/ 127944 h 334962"/>
              <a:gd name="T10" fmla="*/ 0 60000 65536"/>
              <a:gd name="T11" fmla="*/ 0 60000 65536"/>
              <a:gd name="T12" fmla="*/ 0 60000 65536"/>
              <a:gd name="T13" fmla="*/ 0 60000 65536"/>
              <a:gd name="T14" fmla="*/ 0 60000 65536"/>
              <a:gd name="T15" fmla="*/ 108416 w 350837"/>
              <a:gd name="T16" fmla="*/ 127945 h 334962"/>
              <a:gd name="T17" fmla="*/ 242421 w 350837"/>
              <a:gd name="T18" fmla="*/ 255886 h 334962"/>
            </a:gdLst>
            <a:ahLst/>
            <a:cxnLst>
              <a:cxn ang="T10">
                <a:pos x="T0" y="T1"/>
              </a:cxn>
              <a:cxn ang="T11">
                <a:pos x="T2" y="T3"/>
              </a:cxn>
              <a:cxn ang="T12">
                <a:pos x="T4" y="T5"/>
              </a:cxn>
              <a:cxn ang="T13">
                <a:pos x="T6" y="T7"/>
              </a:cxn>
              <a:cxn ang="T14">
                <a:pos x="T8" y="T9"/>
              </a:cxn>
            </a:cxnLst>
            <a:rect l="T15" t="T16" r="T17" b="T18"/>
            <a:pathLst>
              <a:path w="350837" h="334962">
                <a:moveTo>
                  <a:pt x="0" y="127944"/>
                </a:moveTo>
                <a:lnTo>
                  <a:pt x="134009" y="127945"/>
                </a:lnTo>
                <a:lnTo>
                  <a:pt x="175419" y="0"/>
                </a:lnTo>
                <a:lnTo>
                  <a:pt x="216828" y="127945"/>
                </a:lnTo>
                <a:lnTo>
                  <a:pt x="350837" y="127944"/>
                </a:lnTo>
                <a:lnTo>
                  <a:pt x="242421" y="207017"/>
                </a:lnTo>
                <a:lnTo>
                  <a:pt x="283833" y="334961"/>
                </a:lnTo>
                <a:lnTo>
                  <a:pt x="175419" y="255886"/>
                </a:lnTo>
                <a:lnTo>
                  <a:pt x="67004" y="334961"/>
                </a:lnTo>
                <a:lnTo>
                  <a:pt x="108416" y="207017"/>
                </a:lnTo>
                <a:lnTo>
                  <a:pt x="0" y="127944"/>
                </a:lnTo>
                <a:close/>
              </a:path>
            </a:pathLst>
          </a:custGeom>
          <a:solidFill>
            <a:srgbClr val="FFFF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fr-FR">
              <a:latin typeface="Arial" pitchFamily="-107" charset="0"/>
              <a:cs typeface="ＭＳ Ｐゴシック" pitchFamily="-107" charset="-128"/>
            </a:endParaRPr>
          </a:p>
        </p:txBody>
      </p:sp>
      <p:sp>
        <p:nvSpPr>
          <p:cNvPr id="12" name="Rectangle à coins arrondis 11"/>
          <p:cNvSpPr/>
          <p:nvPr/>
        </p:nvSpPr>
        <p:spPr>
          <a:xfrm>
            <a:off x="1834811" y="1033214"/>
            <a:ext cx="5401485" cy="1963738"/>
          </a:xfrm>
          <a:prstGeom prst="roundRect">
            <a:avLst/>
          </a:prstGeom>
          <a:gradFill flip="none" rotWithShape="1">
            <a:gsLst>
              <a:gs pos="30000">
                <a:schemeClr val="accent5"/>
              </a:gs>
              <a:gs pos="100000">
                <a:schemeClr val="accent5">
                  <a:lumMod val="40000"/>
                  <a:lumOff val="6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spcAft>
                <a:spcPts val="600"/>
              </a:spcAft>
            </a:pPr>
            <a:r>
              <a:rPr lang="fr-FR" altLang="fr-FR" sz="1600" b="1" dirty="0">
                <a:solidFill>
                  <a:srgbClr val="FFFFFF"/>
                </a:solidFill>
                <a:latin typeface="Calibri" pitchFamily="-107" charset="0"/>
              </a:rPr>
              <a:t>Vos contacts de proximité </a:t>
            </a:r>
          </a:p>
          <a:p>
            <a:pPr eaLnBrk="1" hangingPunct="1"/>
            <a:r>
              <a:rPr lang="fr-FR" altLang="fr-FR" sz="1400" b="1" dirty="0" smtClean="0">
                <a:solidFill>
                  <a:srgbClr val="000000"/>
                </a:solidFill>
                <a:latin typeface="Calibri" pitchFamily="-107" charset="0"/>
              </a:rPr>
              <a:t>Réseau </a:t>
            </a:r>
            <a:r>
              <a:rPr lang="fr-FR" altLang="fr-FR" sz="1400" b="1" dirty="0">
                <a:solidFill>
                  <a:srgbClr val="000000"/>
                </a:solidFill>
                <a:latin typeface="Calibri" pitchFamily="-107" charset="0"/>
              </a:rPr>
              <a:t>Europe Entreprise (EEN) au niveau régional</a:t>
            </a:r>
          </a:p>
          <a:p>
            <a:pPr eaLnBrk="1" hangingPunct="1">
              <a:spcAft>
                <a:spcPts val="600"/>
              </a:spcAft>
            </a:pPr>
            <a:r>
              <a:rPr lang="fr-FR" altLang="fr-FR" sz="1400" u="sng" dirty="0">
                <a:solidFill>
                  <a:srgbClr val="FFFFFF"/>
                </a:solidFill>
                <a:latin typeface="Calibri" pitchFamily="-107" charset="0"/>
                <a:hlinkClick r:id="rId2"/>
              </a:rPr>
              <a:t>http://een.ec.europa.eu/about/branches?Country=FR</a:t>
            </a:r>
            <a:endParaRPr lang="fr-FR" altLang="fr-FR" sz="1400" dirty="0">
              <a:solidFill>
                <a:srgbClr val="FFFFFF"/>
              </a:solidFill>
              <a:latin typeface="Calibri" pitchFamily="-107" charset="0"/>
            </a:endParaRPr>
          </a:p>
          <a:p>
            <a:pPr eaLnBrk="1" hangingPunct="1"/>
            <a:r>
              <a:rPr lang="fr-FR" altLang="fr-FR" sz="1400" b="1" dirty="0">
                <a:latin typeface="Calibri" pitchFamily="-107" charset="0"/>
              </a:rPr>
              <a:t>Chambre de commerce et d’industrie</a:t>
            </a:r>
          </a:p>
          <a:p>
            <a:pPr eaLnBrk="1" hangingPunct="1"/>
            <a:r>
              <a:rPr lang="fr-FR" altLang="fr-FR" sz="1400" u="sng" dirty="0">
                <a:solidFill>
                  <a:srgbClr val="FFFFFF"/>
                </a:solidFill>
                <a:latin typeface="Calibri" pitchFamily="-107" charset="0"/>
                <a:hlinkClick r:id="rId3"/>
              </a:rPr>
              <a:t>http://www.cci.fr/web/organisation-du-reseau/annuaire</a:t>
            </a:r>
            <a:r>
              <a:rPr lang="fr-FR" altLang="fr-FR" sz="1400" dirty="0">
                <a:solidFill>
                  <a:srgbClr val="FFFFFF"/>
                </a:solidFill>
                <a:latin typeface="Calibri" pitchFamily="-107" charset="0"/>
              </a:rPr>
              <a:t> </a:t>
            </a:r>
            <a:endParaRPr lang="fr-FR" altLang="fr-FR" sz="1400" b="1" dirty="0">
              <a:latin typeface="Calibri" pitchFamily="-107" charset="0"/>
            </a:endParaRPr>
          </a:p>
        </p:txBody>
      </p:sp>
      <p:sp>
        <p:nvSpPr>
          <p:cNvPr id="14" name="Rectangle à coins arrondis 13"/>
          <p:cNvSpPr/>
          <p:nvPr/>
        </p:nvSpPr>
        <p:spPr>
          <a:xfrm>
            <a:off x="1730579" y="3142126"/>
            <a:ext cx="6945877" cy="3129528"/>
          </a:xfrm>
          <a:prstGeom prst="roundRect">
            <a:avLst/>
          </a:prstGeom>
          <a:gradFill flip="none" rotWithShape="1">
            <a:gsLst>
              <a:gs pos="71000">
                <a:schemeClr val="accent5"/>
              </a:gs>
              <a:gs pos="41000">
                <a:schemeClr val="accent5">
                  <a:lumMod val="40000"/>
                  <a:lumOff val="60000"/>
                </a:schemeClr>
              </a:gs>
              <a:gs pos="55000">
                <a:schemeClr val="accent5">
                  <a:lumMod val="60000"/>
                  <a:lumOff val="4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spcAft>
                <a:spcPts val="600"/>
              </a:spcAft>
            </a:pPr>
            <a:r>
              <a:rPr lang="fr-FR" altLang="fr-FR" sz="1600" b="1" dirty="0">
                <a:solidFill>
                  <a:srgbClr val="FFFFFF"/>
                </a:solidFill>
                <a:latin typeface="Calibri" pitchFamily="-107" charset="0"/>
              </a:rPr>
              <a:t>Vos autres contacts </a:t>
            </a:r>
          </a:p>
          <a:p>
            <a:pPr eaLnBrk="1" hangingPunct="1">
              <a:buClr>
                <a:schemeClr val="tx2"/>
              </a:buClr>
              <a:buSzPct val="100000"/>
            </a:pPr>
            <a:r>
              <a:rPr lang="fr-FR" altLang="fr-FR" sz="1400" b="1" dirty="0">
                <a:solidFill>
                  <a:srgbClr val="000000"/>
                </a:solidFill>
                <a:latin typeface="Calibri" pitchFamily="-107" charset="0"/>
              </a:rPr>
              <a:t>Contact national</a:t>
            </a:r>
          </a:p>
          <a:p>
            <a:pPr eaLnBrk="1" hangingPunct="1"/>
            <a:r>
              <a:rPr lang="fr-FR" altLang="fr-FR" sz="1400" dirty="0">
                <a:latin typeface="Calibri" pitchFamily="-107" charset="0"/>
              </a:rPr>
              <a:t>Ministère de l’économie, du redressement productif et du numérique-Direction générale de la compétitivité de l’industrie et des services - DGCIS </a:t>
            </a:r>
          </a:p>
          <a:p>
            <a:pPr eaLnBrk="1" hangingPunct="1"/>
            <a:r>
              <a:rPr lang="fr-FR" altLang="fr-FR" sz="1400" dirty="0">
                <a:solidFill>
                  <a:srgbClr val="000000"/>
                </a:solidFill>
                <a:latin typeface="Calibri" pitchFamily="-107" charset="0"/>
              </a:rPr>
              <a:t>E-Mail : </a:t>
            </a:r>
            <a:r>
              <a:rPr lang="fr-FR" altLang="fr-FR" sz="1400" u="sng" dirty="0">
                <a:solidFill>
                  <a:srgbClr val="FFFFFF"/>
                </a:solidFill>
                <a:latin typeface="Calibri" pitchFamily="-107" charset="0"/>
                <a:hlinkClick r:id="rId4"/>
              </a:rPr>
              <a:t>http://www.dgcis.gouv.fr/nous-ecrire</a:t>
            </a:r>
            <a:endParaRPr lang="fr-FR" altLang="fr-FR" sz="1400" u="sng" dirty="0">
              <a:solidFill>
                <a:srgbClr val="FFFFFF"/>
              </a:solidFill>
              <a:latin typeface="Calibri" pitchFamily="-107" charset="0"/>
            </a:endParaRPr>
          </a:p>
          <a:p>
            <a:pPr eaLnBrk="1" hangingPunct="1"/>
            <a:r>
              <a:rPr lang="fr-FR" altLang="fr-FR" sz="1400" dirty="0">
                <a:solidFill>
                  <a:srgbClr val="000000"/>
                </a:solidFill>
                <a:latin typeface="Calibri" pitchFamily="-107" charset="0"/>
              </a:rPr>
              <a:t>Web : </a:t>
            </a:r>
            <a:r>
              <a:rPr lang="fr-FR" altLang="fr-FR" sz="1400" u="sng" dirty="0">
                <a:solidFill>
                  <a:srgbClr val="FFFFFF"/>
                </a:solidFill>
                <a:latin typeface="Calibri" pitchFamily="-107" charset="0"/>
                <a:hlinkClick r:id="rId5"/>
              </a:rPr>
              <a:t>http://www.dgcis.gouv.fr/politique-et-enjeux/programme-cosme</a:t>
            </a:r>
            <a:endParaRPr lang="fr-FR" altLang="fr-FR" sz="1400" dirty="0">
              <a:solidFill>
                <a:srgbClr val="FFFFFF"/>
              </a:solidFill>
              <a:latin typeface="Calibri" pitchFamily="-107" charset="0"/>
            </a:endParaRPr>
          </a:p>
          <a:p>
            <a:pPr eaLnBrk="1" hangingPunct="1"/>
            <a:endParaRPr lang="fr-FR" altLang="fr-FR" sz="1400" dirty="0">
              <a:solidFill>
                <a:srgbClr val="FFFFFF"/>
              </a:solidFill>
              <a:latin typeface="Calibri" pitchFamily="-107" charset="0"/>
            </a:endParaRPr>
          </a:p>
          <a:p>
            <a:pPr eaLnBrk="1" hangingPunct="1">
              <a:buClr>
                <a:schemeClr val="tx2"/>
              </a:buClr>
              <a:buSzPct val="100000"/>
            </a:pPr>
            <a:r>
              <a:rPr lang="fr-FR" altLang="fr-FR" sz="1400" b="1" dirty="0">
                <a:solidFill>
                  <a:srgbClr val="000000"/>
                </a:solidFill>
                <a:latin typeface="Calibri" pitchFamily="-107" charset="0"/>
              </a:rPr>
              <a:t>Contact européen</a:t>
            </a:r>
          </a:p>
          <a:p>
            <a:pPr eaLnBrk="1" hangingPunct="1">
              <a:buClr>
                <a:schemeClr val="tx2"/>
              </a:buClr>
              <a:buSzPct val="100000"/>
            </a:pPr>
            <a:r>
              <a:rPr lang="fr-FR" altLang="fr-FR" sz="1400" dirty="0">
                <a:solidFill>
                  <a:srgbClr val="000000"/>
                </a:solidFill>
                <a:latin typeface="Calibri" pitchFamily="-107" charset="0"/>
              </a:rPr>
              <a:t>- La DG Marché Intérieur, Industrie, Entrepreneuriat et PME</a:t>
            </a:r>
          </a:p>
          <a:p>
            <a:pPr eaLnBrk="1" hangingPunct="1">
              <a:buClr>
                <a:schemeClr val="tx2"/>
              </a:buClr>
              <a:buSzPct val="100000"/>
            </a:pPr>
            <a:r>
              <a:rPr lang="fr-FR" altLang="fr-FR" sz="1400" dirty="0">
                <a:solidFill>
                  <a:srgbClr val="000000"/>
                </a:solidFill>
                <a:latin typeface="Calibri" pitchFamily="-107" charset="0"/>
                <a:hlinkClick r:id="rId6"/>
              </a:rPr>
              <a:t>http://ec.europa.eu/growth/smes/cosme/index_en.htm</a:t>
            </a:r>
            <a:endParaRPr lang="fr-FR" altLang="fr-FR" sz="1400" dirty="0">
              <a:solidFill>
                <a:srgbClr val="000000"/>
              </a:solidFill>
              <a:latin typeface="Calibri" pitchFamily="-107" charset="0"/>
            </a:endParaRPr>
          </a:p>
          <a:p>
            <a:pPr eaLnBrk="1" hangingPunct="1">
              <a:buClr>
                <a:schemeClr val="tx2"/>
              </a:buClr>
              <a:buSzPct val="100000"/>
            </a:pPr>
            <a:endParaRPr lang="fr-FR" altLang="fr-FR" sz="1400" dirty="0">
              <a:solidFill>
                <a:srgbClr val="000000"/>
              </a:solidFill>
              <a:latin typeface="Calibri" pitchFamily="-107" charset="0"/>
            </a:endParaRPr>
          </a:p>
          <a:p>
            <a:pPr eaLnBrk="1" hangingPunct="1">
              <a:buClr>
                <a:schemeClr val="tx2"/>
              </a:buClr>
              <a:buSzPct val="100000"/>
            </a:pPr>
            <a:r>
              <a:rPr lang="fr-FR" altLang="fr-FR" sz="1400" dirty="0">
                <a:solidFill>
                  <a:srgbClr val="000000"/>
                </a:solidFill>
                <a:latin typeface="Calibri" pitchFamily="-107" charset="0"/>
              </a:rPr>
              <a:t>- L’Agence exécutive pour les petites et moyennes entreprises (EASME)</a:t>
            </a:r>
          </a:p>
          <a:p>
            <a:pPr eaLnBrk="1" hangingPunct="1">
              <a:buClr>
                <a:schemeClr val="tx2"/>
              </a:buClr>
              <a:buSzPct val="100000"/>
            </a:pPr>
            <a:r>
              <a:rPr lang="fr-FR" altLang="fr-FR" sz="1400" dirty="0">
                <a:solidFill>
                  <a:srgbClr val="000000"/>
                </a:solidFill>
                <a:latin typeface="Calibri" pitchFamily="-107" charset="0"/>
              </a:rPr>
              <a:t>E-Mail : </a:t>
            </a:r>
            <a:r>
              <a:rPr lang="fr-FR" altLang="fr-FR" sz="1400" dirty="0">
                <a:solidFill>
                  <a:srgbClr val="000000"/>
                </a:solidFill>
                <a:latin typeface="Calibri" pitchFamily="-107" charset="0"/>
                <a:hlinkClick r:id="rId7"/>
              </a:rPr>
              <a:t>http://ec.europa.eu/easme/contact_en.htm</a:t>
            </a:r>
            <a:endParaRPr lang="fr-FR" altLang="fr-FR" sz="1400" dirty="0">
              <a:solidFill>
                <a:srgbClr val="000000"/>
              </a:solidFill>
              <a:latin typeface="Calibri" pitchFamily="-107" charset="0"/>
            </a:endParaRPr>
          </a:p>
          <a:p>
            <a:pPr eaLnBrk="1" hangingPunct="1">
              <a:buClr>
                <a:schemeClr val="tx2"/>
              </a:buClr>
              <a:buSzPct val="100000"/>
            </a:pPr>
            <a:r>
              <a:rPr lang="fr-FR" altLang="fr-FR" sz="1400" dirty="0">
                <a:solidFill>
                  <a:srgbClr val="000000"/>
                </a:solidFill>
                <a:latin typeface="Calibri" pitchFamily="-107" charset="0"/>
              </a:rPr>
              <a:t>Web : http://ec.europa.eu/easme/cosme_en.htm</a:t>
            </a:r>
          </a:p>
        </p:txBody>
      </p:sp>
      <p:sp>
        <p:nvSpPr>
          <p:cNvPr id="20494" name="ZoneTexte 8"/>
          <p:cNvSpPr txBox="1">
            <a:spLocks noChangeArrowheads="1"/>
          </p:cNvSpPr>
          <p:nvPr/>
        </p:nvSpPr>
        <p:spPr bwMode="auto">
          <a:xfrm>
            <a:off x="2846388" y="6413500"/>
            <a:ext cx="53927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r>
              <a:rPr lang="fr-FR" altLang="fr-FR" sz="1400" i="1"/>
              <a:t>Plus d’informations sur la fiche détaillée (boîte à outils CIED</a:t>
            </a:r>
            <a:r>
              <a:rPr lang="fr-FR" altLang="fr-FR" sz="1400"/>
              <a:t>) </a:t>
            </a:r>
          </a:p>
        </p:txBody>
      </p:sp>
    </p:spTree>
    <p:extLst>
      <p:ext uri="{BB962C8B-B14F-4D97-AF65-F5344CB8AC3E}">
        <p14:creationId xmlns:p14="http://schemas.microsoft.com/office/powerpoint/2010/main" xmlns="" val="2417450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846137"/>
          </a:xfrm>
        </p:spPr>
        <p:txBody>
          <a:bodyPr>
            <a:normAutofit fontScale="90000"/>
          </a:bodyPr>
          <a:lstStyle/>
          <a:p>
            <a:pPr algn="ctr">
              <a:defRPr/>
            </a:pPr>
            <a:r>
              <a:rPr lang="fr-FR" altLang="fr-FR" sz="3100" b="1" dirty="0" smtClean="0">
                <a:solidFill>
                  <a:srgbClr val="00B050"/>
                </a:solidFill>
              </a:rPr>
              <a:t>ERASMUS+</a:t>
            </a:r>
            <a:br>
              <a:rPr lang="fr-FR" altLang="fr-FR" sz="3100" b="1" dirty="0" smtClean="0">
                <a:solidFill>
                  <a:srgbClr val="00B050"/>
                </a:solidFill>
              </a:rPr>
            </a:br>
            <a:endParaRPr lang="fr-FR" b="1" dirty="0">
              <a:solidFill>
                <a:srgbClr val="00B050"/>
              </a:solidFill>
            </a:endParaRPr>
          </a:p>
        </p:txBody>
      </p:sp>
      <p:sp>
        <p:nvSpPr>
          <p:cNvPr id="25603" name="Espace réservé du contenu 2"/>
          <p:cNvSpPr>
            <a:spLocks noGrp="1"/>
          </p:cNvSpPr>
          <p:nvPr>
            <p:ph idx="1"/>
          </p:nvPr>
        </p:nvSpPr>
        <p:spPr>
          <a:xfrm>
            <a:off x="468313" y="1142985"/>
            <a:ext cx="8229600" cy="5454666"/>
          </a:xfrm>
        </p:spPr>
        <p:txBody>
          <a:bodyPr>
            <a:normAutofit lnSpcReduction="10000"/>
          </a:bodyPr>
          <a:lstStyle/>
          <a:p>
            <a:pPr marL="0" indent="0">
              <a:buFont typeface="Arial" charset="0"/>
              <a:buNone/>
              <a:defRPr/>
            </a:pPr>
            <a:r>
              <a:rPr lang="fr-FR" altLang="fr-FR" dirty="0" smtClean="0">
                <a:solidFill>
                  <a:srgbClr val="002060"/>
                </a:solidFill>
                <a:sym typeface="Wingdings"/>
              </a:rPr>
              <a:t>Mobilité, partenariat, ingénierie de formation, sport…</a:t>
            </a:r>
          </a:p>
          <a:p>
            <a:pPr marL="0" indent="0">
              <a:buFont typeface="Arial" charset="0"/>
              <a:buNone/>
              <a:defRPr/>
            </a:pPr>
            <a:endParaRPr lang="fr-FR" altLang="fr-FR" dirty="0" smtClean="0">
              <a:solidFill>
                <a:srgbClr val="002060"/>
              </a:solidFill>
              <a:sym typeface="Wingdings"/>
            </a:endParaRPr>
          </a:p>
          <a:p>
            <a:pPr>
              <a:buFont typeface="Wingdings" pitchFamily="2" charset="2"/>
              <a:buChar char="Ä"/>
              <a:defRPr/>
            </a:pPr>
            <a:r>
              <a:rPr lang="fr-FR" altLang="fr-FR" dirty="0">
                <a:solidFill>
                  <a:srgbClr val="002060"/>
                </a:solidFill>
                <a:sym typeface="Wingdings"/>
              </a:rPr>
              <a:t> </a:t>
            </a:r>
            <a:r>
              <a:rPr lang="fr-FR" altLang="fr-FR" dirty="0" smtClean="0">
                <a:solidFill>
                  <a:srgbClr val="002060"/>
                </a:solidFill>
                <a:sym typeface="Wingdings"/>
              </a:rPr>
              <a:t>Etudiants enseignement supérieur, lycéens, collégiens, apprentis, adultes, demandeurs d’emploi, collectivités, associations pour les jeunes de 13 à 30ans…</a:t>
            </a:r>
          </a:p>
          <a:p>
            <a:pPr>
              <a:buFont typeface="Wingdings" pitchFamily="2" charset="2"/>
              <a:buChar char="Ä"/>
              <a:defRPr/>
            </a:pPr>
            <a:r>
              <a:rPr lang="fr-FR" altLang="fr-FR" dirty="0" smtClean="0">
                <a:solidFill>
                  <a:srgbClr val="002060"/>
                </a:solidFill>
                <a:sym typeface="Wingdings"/>
              </a:rPr>
              <a:t>Mobilité en Service Volontaire Européen, stages, échanges de jeunes, partenariats, coopération internationale</a:t>
            </a:r>
          </a:p>
          <a:p>
            <a:pPr>
              <a:buFont typeface="Wingdings" pitchFamily="2" charset="2"/>
              <a:buChar char="Ä"/>
              <a:defRPr/>
            </a:pPr>
            <a:r>
              <a:rPr lang="fr-FR" altLang="fr-FR" dirty="0" smtClean="0">
                <a:solidFill>
                  <a:srgbClr val="002060"/>
                </a:solidFill>
                <a:sym typeface="Wingdings"/>
              </a:rPr>
              <a:t>Budget européen : 14,7 milliards sur 2014-2020</a:t>
            </a:r>
          </a:p>
          <a:p>
            <a:pPr>
              <a:buFont typeface="Wingdings" pitchFamily="2" charset="2"/>
              <a:buChar char="Ä"/>
              <a:defRPr/>
            </a:pPr>
            <a:r>
              <a:rPr lang="fr-FR" altLang="fr-FR" dirty="0" smtClean="0">
                <a:solidFill>
                  <a:srgbClr val="002060"/>
                </a:solidFill>
                <a:sym typeface="Wingdings"/>
              </a:rPr>
              <a:t>Contact : Agence française de Bordeaux (Education/Formation) et Paris (Jeunesse et Sport)</a:t>
            </a:r>
            <a:endParaRPr lang="fr-FR" altLang="fr-FR" dirty="0" smtClean="0">
              <a:solidFill>
                <a:srgbClr val="002060"/>
              </a:solidFill>
            </a:endParaRPr>
          </a:p>
          <a:p>
            <a:pPr>
              <a:buFont typeface="Wingdings" pitchFamily="2" charset="2"/>
              <a:buChar char="Ä"/>
              <a:defRPr/>
            </a:pPr>
            <a:r>
              <a:rPr lang="fr-FR" altLang="fr-FR" dirty="0" smtClean="0">
                <a:solidFill>
                  <a:srgbClr val="002060"/>
                </a:solidFill>
                <a:sym typeface="Wingdings"/>
              </a:rPr>
              <a:t>Erasmus pour les créateurs d’entreprises - EYE (Oxalis </a:t>
            </a:r>
            <a:r>
              <a:rPr lang="fr-FR" altLang="fr-FR" dirty="0" err="1" smtClean="0">
                <a:solidFill>
                  <a:srgbClr val="002060"/>
                </a:solidFill>
                <a:sym typeface="Wingdings"/>
              </a:rPr>
              <a:t>Scop</a:t>
            </a:r>
            <a:r>
              <a:rPr lang="fr-FR" altLang="fr-FR" dirty="0" smtClean="0">
                <a:solidFill>
                  <a:srgbClr val="002060"/>
                </a:solidFill>
                <a:sym typeface="Wingdings"/>
              </a:rPr>
              <a:t>)</a:t>
            </a:r>
          </a:p>
          <a:p>
            <a:pPr marL="0" indent="0">
              <a:buFont typeface="Arial" charset="0"/>
              <a:buNone/>
              <a:defRPr/>
            </a:pPr>
            <a:endParaRPr lang="fr-FR" altLang="fr-FR" dirty="0" smtClean="0">
              <a:solidFill>
                <a:srgbClr val="002060"/>
              </a:solidFill>
            </a:endParaRPr>
          </a:p>
          <a:p>
            <a:pPr marL="0" indent="0">
              <a:buFont typeface="Arial" charset="0"/>
              <a:buNone/>
              <a:defRPr/>
            </a:pPr>
            <a:endParaRPr lang="fr-FR" altLang="fr-FR" dirty="0" smtClean="0">
              <a:solidFill>
                <a:srgbClr val="00206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7467600" cy="631844"/>
          </a:xfrm>
        </p:spPr>
        <p:txBody>
          <a:bodyPr/>
          <a:lstStyle/>
          <a:p>
            <a:pPr algn="ctr"/>
            <a:r>
              <a:rPr lang="fr-FR" b="1" dirty="0" smtClean="0">
                <a:solidFill>
                  <a:srgbClr val="00B050"/>
                </a:solidFill>
              </a:rPr>
              <a:t>Europe pour les Citoyens</a:t>
            </a:r>
            <a:endParaRPr lang="fr-FR" b="1" dirty="0">
              <a:solidFill>
                <a:srgbClr val="00B050"/>
              </a:solidFill>
            </a:endParaRPr>
          </a:p>
        </p:txBody>
      </p:sp>
      <p:sp>
        <p:nvSpPr>
          <p:cNvPr id="3" name="Espace réservé du contenu 2"/>
          <p:cNvSpPr>
            <a:spLocks noGrp="1"/>
          </p:cNvSpPr>
          <p:nvPr>
            <p:ph sz="quarter" idx="1"/>
          </p:nvPr>
        </p:nvSpPr>
        <p:spPr>
          <a:xfrm>
            <a:off x="457200" y="1142984"/>
            <a:ext cx="8186766" cy="5330968"/>
          </a:xfrm>
        </p:spPr>
        <p:txBody>
          <a:bodyPr>
            <a:normAutofit fontScale="92500" lnSpcReduction="20000"/>
          </a:bodyPr>
          <a:lstStyle/>
          <a:p>
            <a:r>
              <a:rPr lang="fr-FR" dirty="0" smtClean="0">
                <a:solidFill>
                  <a:srgbClr val="002060"/>
                </a:solidFill>
              </a:rPr>
              <a:t>2 volets : </a:t>
            </a:r>
          </a:p>
          <a:p>
            <a:pPr>
              <a:buFontTx/>
              <a:buChar char="-"/>
            </a:pPr>
            <a:r>
              <a:rPr lang="fr-FR" dirty="0" smtClean="0">
                <a:solidFill>
                  <a:srgbClr val="002060"/>
                </a:solidFill>
              </a:rPr>
              <a:t>Mémoire Européenne (sensibilisations aux valeurs et but de l’Union européenne)</a:t>
            </a:r>
          </a:p>
          <a:p>
            <a:pPr>
              <a:buFontTx/>
              <a:buChar char="-"/>
            </a:pPr>
            <a:r>
              <a:rPr lang="fr-FR" dirty="0" smtClean="0">
                <a:solidFill>
                  <a:srgbClr val="002060"/>
                </a:solidFill>
              </a:rPr>
              <a:t>Engagement démocratique et participation civique (jumelages, réseaux de villes, projets citoyens transnationaux) </a:t>
            </a:r>
          </a:p>
          <a:p>
            <a:pPr>
              <a:buNone/>
            </a:pPr>
            <a:endParaRPr lang="fr-FR" dirty="0" smtClean="0">
              <a:solidFill>
                <a:srgbClr val="002060"/>
              </a:solidFill>
            </a:endParaRPr>
          </a:p>
          <a:p>
            <a:r>
              <a:rPr lang="fr-FR" dirty="0" smtClean="0">
                <a:solidFill>
                  <a:srgbClr val="002060"/>
                </a:solidFill>
              </a:rPr>
              <a:t>Subvention de projet ou de fonctionnement, destiné notamment aux collectivités et associations</a:t>
            </a:r>
          </a:p>
          <a:p>
            <a:r>
              <a:rPr lang="fr-FR" dirty="0" smtClean="0">
                <a:solidFill>
                  <a:srgbClr val="002060"/>
                </a:solidFill>
              </a:rPr>
              <a:t>Fonctionne par appel à projets</a:t>
            </a:r>
          </a:p>
          <a:p>
            <a:pPr>
              <a:buNone/>
            </a:pPr>
            <a:endParaRPr lang="fr-FR" dirty="0" smtClean="0">
              <a:solidFill>
                <a:srgbClr val="002060"/>
              </a:solidFill>
            </a:endParaRPr>
          </a:p>
          <a:p>
            <a:pPr>
              <a:buNone/>
            </a:pPr>
            <a:r>
              <a:rPr lang="fr-FR" dirty="0" smtClean="0">
                <a:solidFill>
                  <a:srgbClr val="002060"/>
                </a:solidFill>
              </a:rPr>
              <a:t>Budget européen : 185 millions d’euros pour 2014-2020</a:t>
            </a:r>
          </a:p>
          <a:p>
            <a:pPr>
              <a:buNone/>
            </a:pPr>
            <a:endParaRPr lang="fr-FR" dirty="0" smtClean="0">
              <a:solidFill>
                <a:srgbClr val="002060"/>
              </a:solidFill>
            </a:endParaRPr>
          </a:p>
          <a:p>
            <a:pPr>
              <a:buNone/>
            </a:pPr>
            <a:r>
              <a:rPr lang="fr-FR" dirty="0" smtClean="0">
                <a:solidFill>
                  <a:srgbClr val="002060"/>
                </a:solidFill>
              </a:rPr>
              <a:t>Contact en France: CIDEM</a:t>
            </a:r>
          </a:p>
          <a:p>
            <a:pPr>
              <a:buNone/>
            </a:pPr>
            <a:r>
              <a:rPr lang="fr-FR" dirty="0" smtClean="0">
                <a:solidFill>
                  <a:srgbClr val="002060"/>
                </a:solidFill>
              </a:rPr>
              <a:t>http://europepourlescitoyens.org/</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F969A21-AAB9-4515-BEB9-1020B63E6A22}" type="slidenum">
              <a:rPr lang="fr-FR" altLang="fr-FR" sz="1200">
                <a:solidFill>
                  <a:srgbClr val="898989"/>
                </a:solidFill>
                <a:latin typeface="Calibri" pitchFamily="34" charset="0"/>
              </a:rPr>
              <a:pPr eaLnBrk="1" hangingPunct="1"/>
              <a:t>69</a:t>
            </a:fld>
            <a:endParaRPr lang="fr-FR" altLang="fr-FR" sz="1200">
              <a:solidFill>
                <a:srgbClr val="898989"/>
              </a:solidFill>
              <a:latin typeface="Calibri" pitchFamily="34" charset="0"/>
            </a:endParaRPr>
          </a:p>
        </p:txBody>
      </p:sp>
      <p:sp>
        <p:nvSpPr>
          <p:cNvPr id="13" name="Titre 1"/>
          <p:cNvSpPr>
            <a:spLocks noGrp="1"/>
          </p:cNvSpPr>
          <p:nvPr>
            <p:ph type="ctrTitle"/>
          </p:nvPr>
        </p:nvSpPr>
        <p:spPr>
          <a:xfrm>
            <a:off x="0" y="255747"/>
            <a:ext cx="8093085" cy="1122658"/>
          </a:xfrm>
          <a:ln>
            <a:miter lim="800000"/>
            <a:headEnd/>
            <a:tailEnd/>
          </a:ln>
        </p:spPr>
        <p:txBody>
          <a:bodyPr rtlCol="0">
            <a:normAutofit fontScale="90000"/>
          </a:bodyPr>
          <a:lstStyle/>
          <a:p>
            <a:pPr algn="l" eaLnBrk="1" fontAlgn="auto" hangingPunct="1">
              <a:spcBef>
                <a:spcPts val="0"/>
              </a:spcBef>
              <a:spcAft>
                <a:spcPts val="0"/>
              </a:spcAft>
              <a:buClr>
                <a:schemeClr val="tx2"/>
              </a:buClr>
              <a:buSzPct val="100000"/>
              <a:defRPr/>
            </a:pP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sz="4000" b="1" dirty="0" smtClean="0">
                <a:solidFill>
                  <a:schemeClr val="tx2"/>
                </a:solidFill>
                <a:cs typeface="Calibri"/>
              </a:rPr>
              <a:t>Europe créative, c’est un programme qui soutient…</a:t>
            </a:r>
            <a:r>
              <a:rPr lang="fr-FR" dirty="0" smtClean="0">
                <a:ln>
                  <a:solidFill>
                    <a:schemeClr val="tx2"/>
                  </a:solidFill>
                </a:ln>
                <a:solidFill>
                  <a:schemeClr val="tx2"/>
                </a:solidFill>
                <a:ea typeface="+mj-ea"/>
                <a:cs typeface="Calibri"/>
              </a:rPr>
              <a:t/>
            </a:r>
            <a:br>
              <a:rPr lang="fr-FR" dirty="0" smtClean="0">
                <a:ln>
                  <a:solidFill>
                    <a:schemeClr val="tx2"/>
                  </a:solidFill>
                </a:ln>
                <a:solidFill>
                  <a:schemeClr val="tx2"/>
                </a:solidFill>
                <a:ea typeface="+mj-ea"/>
                <a:cs typeface="Calibri"/>
              </a:rPr>
            </a:br>
            <a:r>
              <a:rPr lang="fr-FR" sz="1333" dirty="0" smtClean="0">
                <a:ln>
                  <a:solidFill>
                    <a:schemeClr val="tx2"/>
                  </a:solidFill>
                </a:ln>
                <a:solidFill>
                  <a:schemeClr val="tx2"/>
                </a:solidFill>
                <a:ea typeface="+mj-ea"/>
                <a:cs typeface="Calibri"/>
              </a:rPr>
              <a:t/>
            </a:r>
            <a:br>
              <a:rPr lang="fr-FR" sz="1333" dirty="0" smtClean="0">
                <a:ln>
                  <a:solidFill>
                    <a:schemeClr val="tx2"/>
                  </a:solidFill>
                </a:ln>
                <a:solidFill>
                  <a:schemeClr val="tx2"/>
                </a:solidFill>
                <a:ea typeface="+mj-ea"/>
                <a:cs typeface="Calibri"/>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endParaRPr lang="fr-FR" dirty="0" smtClean="0">
              <a:ln>
                <a:solidFill>
                  <a:schemeClr val="tx2"/>
                </a:solidFill>
              </a:ln>
              <a:solidFill>
                <a:schemeClr val="tx2"/>
              </a:solidFill>
              <a:ea typeface="+mj-ea"/>
              <a:cs typeface="+mj-cs"/>
            </a:endParaRPr>
          </a:p>
        </p:txBody>
      </p:sp>
      <p:sp>
        <p:nvSpPr>
          <p:cNvPr id="9" name="Rectangle 8"/>
          <p:cNvSpPr/>
          <p:nvPr/>
        </p:nvSpPr>
        <p:spPr>
          <a:xfrm rot="5400000">
            <a:off x="5344319" y="3058319"/>
            <a:ext cx="6858000" cy="741362"/>
          </a:xfrm>
          <a:prstGeom prst="rect">
            <a:avLst/>
          </a:prstGeom>
          <a:solidFill>
            <a:schemeClr val="tx2"/>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fr-FR" sz="3000">
                <a:solidFill>
                  <a:srgbClr val="FFFFFF"/>
                </a:solidFill>
                <a:latin typeface="Arial" pitchFamily="-107" charset="0"/>
                <a:ea typeface="Arial" pitchFamily="-107" charset="0"/>
                <a:cs typeface="Arial" pitchFamily="-107" charset="0"/>
              </a:rPr>
              <a:t>	 EUROPE CREATIVE</a:t>
            </a:r>
          </a:p>
        </p:txBody>
      </p:sp>
      <p:sp>
        <p:nvSpPr>
          <p:cNvPr id="10" name="Étoile à 5 branches 9"/>
          <p:cNvSpPr>
            <a:spLocks noChangeArrowheads="1"/>
          </p:cNvSpPr>
          <p:nvPr/>
        </p:nvSpPr>
        <p:spPr bwMode="auto">
          <a:xfrm>
            <a:off x="8596313" y="204788"/>
            <a:ext cx="350837" cy="334962"/>
          </a:xfrm>
          <a:custGeom>
            <a:avLst/>
            <a:gdLst>
              <a:gd name="T0" fmla="*/ 175419 w 350837"/>
              <a:gd name="T1" fmla="*/ 0 h 334962"/>
              <a:gd name="T2" fmla="*/ 0 w 350837"/>
              <a:gd name="T3" fmla="*/ 127944 h 334962"/>
              <a:gd name="T4" fmla="*/ 67004 w 350837"/>
              <a:gd name="T5" fmla="*/ 334961 h 334962"/>
              <a:gd name="T6" fmla="*/ 283833 w 350837"/>
              <a:gd name="T7" fmla="*/ 334961 h 334962"/>
              <a:gd name="T8" fmla="*/ 350837 w 350837"/>
              <a:gd name="T9" fmla="*/ 127944 h 334962"/>
              <a:gd name="T10" fmla="*/ 3 60000 65536"/>
              <a:gd name="T11" fmla="*/ 2 60000 65536"/>
              <a:gd name="T12" fmla="*/ 1 60000 65536"/>
              <a:gd name="T13" fmla="*/ 1 60000 65536"/>
              <a:gd name="T14" fmla="*/ 0 60000 65536"/>
              <a:gd name="T15" fmla="*/ 108416 w 350837"/>
              <a:gd name="T16" fmla="*/ 127945 h 334962"/>
              <a:gd name="T17" fmla="*/ 242421 w 350837"/>
              <a:gd name="T18" fmla="*/ 255886 h 334962"/>
            </a:gdLst>
            <a:ahLst/>
            <a:cxnLst>
              <a:cxn ang="T10">
                <a:pos x="T0" y="T1"/>
              </a:cxn>
              <a:cxn ang="T11">
                <a:pos x="T2" y="T3"/>
              </a:cxn>
              <a:cxn ang="T12">
                <a:pos x="T4" y="T5"/>
              </a:cxn>
              <a:cxn ang="T13">
                <a:pos x="T6" y="T7"/>
              </a:cxn>
              <a:cxn ang="T14">
                <a:pos x="T8" y="T9"/>
              </a:cxn>
            </a:cxnLst>
            <a:rect l="T15" t="T16" r="T17" b="T18"/>
            <a:pathLst>
              <a:path w="350837" h="334962">
                <a:moveTo>
                  <a:pt x="0" y="127944"/>
                </a:moveTo>
                <a:lnTo>
                  <a:pt x="134009" y="127945"/>
                </a:lnTo>
                <a:lnTo>
                  <a:pt x="175419" y="0"/>
                </a:lnTo>
                <a:lnTo>
                  <a:pt x="216828" y="127945"/>
                </a:lnTo>
                <a:lnTo>
                  <a:pt x="350837" y="127944"/>
                </a:lnTo>
                <a:lnTo>
                  <a:pt x="242421" y="207017"/>
                </a:lnTo>
                <a:lnTo>
                  <a:pt x="283833" y="334961"/>
                </a:lnTo>
                <a:lnTo>
                  <a:pt x="175419" y="255886"/>
                </a:lnTo>
                <a:lnTo>
                  <a:pt x="67004" y="334961"/>
                </a:lnTo>
                <a:lnTo>
                  <a:pt x="108416" y="207017"/>
                </a:lnTo>
                <a:close/>
              </a:path>
            </a:pathLst>
          </a:cu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sz="900">
              <a:solidFill>
                <a:srgbClr val="000090"/>
              </a:solidFill>
              <a:latin typeface="+mn-lt"/>
              <a:ea typeface="ＭＳ Ｐゴシック" pitchFamily="-107" charset="-128"/>
              <a:cs typeface="ＭＳ Ｐゴシック" pitchFamily="-107" charset="-128"/>
            </a:endParaRPr>
          </a:p>
        </p:txBody>
      </p:sp>
      <p:sp>
        <p:nvSpPr>
          <p:cNvPr id="11" name="Signalisation droite 10"/>
          <p:cNvSpPr>
            <a:spLocks noChangeArrowheads="1"/>
          </p:cNvSpPr>
          <p:nvPr/>
        </p:nvSpPr>
        <p:spPr bwMode="auto">
          <a:xfrm>
            <a:off x="1085850" y="4810125"/>
            <a:ext cx="6486525" cy="823913"/>
          </a:xfrm>
          <a:prstGeom prst="homePlate">
            <a:avLst>
              <a:gd name="adj" fmla="val 50007"/>
            </a:avLst>
          </a:prstGeom>
          <a:solidFill>
            <a:schemeClr val="tx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a:solidFill>
                  <a:srgbClr val="FFFFFF"/>
                </a:solidFill>
                <a:latin typeface="Calibri" pitchFamily="34" charset="0"/>
              </a:rPr>
              <a:t>Un budget de 1,46 milliards d’euros au niveau européen pour la période 2014-2020</a:t>
            </a:r>
          </a:p>
        </p:txBody>
      </p:sp>
      <p:sp>
        <p:nvSpPr>
          <p:cNvPr id="16" name="Ellipse 15"/>
          <p:cNvSpPr/>
          <p:nvPr/>
        </p:nvSpPr>
        <p:spPr>
          <a:xfrm>
            <a:off x="1707823" y="1570825"/>
            <a:ext cx="1834496" cy="1724694"/>
          </a:xfrm>
          <a:prstGeom prst="ellipse">
            <a:avLst/>
          </a:prstGeom>
          <a:gradFill flip="none" rotWithShape="1">
            <a:gsLst>
              <a:gs pos="63000">
                <a:schemeClr val="accent6">
                  <a:lumMod val="75000"/>
                </a:schemeClr>
              </a:gs>
              <a:gs pos="87000">
                <a:srgbClr val="FFFFFF"/>
              </a:gs>
              <a:gs pos="100000">
                <a:schemeClr val="accent6">
                  <a:lumMod val="60000"/>
                  <a:lumOff val="4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a:solidFill>
                  <a:srgbClr val="FFFFFF"/>
                </a:solidFill>
                <a:ea typeface="ＭＳ Ｐゴシック" pitchFamily="-107" charset="-128"/>
                <a:cs typeface="ＭＳ Ｐゴシック" pitchFamily="-107" charset="-128"/>
              </a:rPr>
              <a:t>La culture</a:t>
            </a:r>
          </a:p>
        </p:txBody>
      </p:sp>
      <p:sp>
        <p:nvSpPr>
          <p:cNvPr id="17" name="Ellipse 16"/>
          <p:cNvSpPr/>
          <p:nvPr/>
        </p:nvSpPr>
        <p:spPr>
          <a:xfrm>
            <a:off x="4329408" y="1877532"/>
            <a:ext cx="1796447" cy="1668698"/>
          </a:xfrm>
          <a:prstGeom prst="ellipse">
            <a:avLst/>
          </a:prstGeom>
          <a:gradFill flip="none" rotWithShape="1">
            <a:gsLst>
              <a:gs pos="31000">
                <a:schemeClr val="accent6">
                  <a:lumMod val="75000"/>
                </a:schemeClr>
              </a:gs>
              <a:gs pos="100000">
                <a:schemeClr val="accent6">
                  <a:lumMod val="40000"/>
                  <a:lumOff val="60000"/>
                </a:schemeClr>
              </a:gs>
              <a:gs pos="15000">
                <a:schemeClr val="accent6">
                  <a:lumMod val="40000"/>
                  <a:lumOff val="60000"/>
                </a:schemeClr>
              </a:gs>
              <a:gs pos="78000">
                <a:schemeClr val="accent6">
                  <a:lumMod val="75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fr-FR" altLang="fr-FR" sz="1600" dirty="0">
              <a:solidFill>
                <a:srgbClr val="FFFFFF"/>
              </a:solidFill>
              <a:latin typeface="Calibri" pitchFamily="34" charset="0"/>
            </a:endParaRPr>
          </a:p>
          <a:p>
            <a:pPr algn="ctr" eaLnBrk="1" hangingPunct="1"/>
            <a:endParaRPr lang="fr-FR" altLang="fr-FR" sz="1600" dirty="0">
              <a:solidFill>
                <a:srgbClr val="FFFFFF"/>
              </a:solidFill>
              <a:latin typeface="Calibri" pitchFamily="34" charset="0"/>
            </a:endParaRPr>
          </a:p>
          <a:p>
            <a:pPr algn="ctr" eaLnBrk="1" hangingPunct="1"/>
            <a:r>
              <a:rPr lang="fr-FR" altLang="fr-FR" sz="1600" dirty="0">
                <a:solidFill>
                  <a:srgbClr val="FFFFFF"/>
                </a:solidFill>
                <a:latin typeface="Calibri" pitchFamily="34" charset="0"/>
              </a:rPr>
              <a:t>L’</a:t>
            </a:r>
            <a:r>
              <a:rPr lang="fr-FR" altLang="fr-FR" sz="1600" dirty="0" err="1">
                <a:solidFill>
                  <a:srgbClr val="FFFFFF"/>
                </a:solidFill>
                <a:latin typeface="Calibri" pitchFamily="34" charset="0"/>
              </a:rPr>
              <a:t>audivisuel</a:t>
            </a:r>
            <a:endParaRPr lang="fr-FR" altLang="fr-FR" sz="1600" dirty="0">
              <a:solidFill>
                <a:srgbClr val="FFFFFF"/>
              </a:solidFill>
              <a:latin typeface="Calibri" pitchFamily="34" charset="0"/>
            </a:endParaRPr>
          </a:p>
        </p:txBody>
      </p:sp>
      <p:cxnSp>
        <p:nvCxnSpPr>
          <p:cNvPr id="19" name="Connecteur droit 18"/>
          <p:cNvCxnSpPr>
            <a:cxnSpLocks noChangeShapeType="1"/>
          </p:cNvCxnSpPr>
          <p:nvPr/>
        </p:nvCxnSpPr>
        <p:spPr bwMode="auto">
          <a:xfrm rot="16200000" flipH="1">
            <a:off x="1900237" y="4052888"/>
            <a:ext cx="1514475" cy="0"/>
          </a:xfrm>
          <a:prstGeom prst="line">
            <a:avLst/>
          </a:prstGeom>
          <a:noFill/>
          <a:ln w="25400">
            <a:solidFill>
              <a:srgbClr val="F7964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4" name="Connecteur droit 23"/>
          <p:cNvCxnSpPr>
            <a:cxnSpLocks noChangeShapeType="1"/>
          </p:cNvCxnSpPr>
          <p:nvPr/>
        </p:nvCxnSpPr>
        <p:spPr bwMode="auto">
          <a:xfrm rot="5400000">
            <a:off x="4593432" y="4177506"/>
            <a:ext cx="1263650" cy="1587"/>
          </a:xfrm>
          <a:prstGeom prst="line">
            <a:avLst/>
          </a:prstGeom>
          <a:noFill/>
          <a:ln w="25400">
            <a:solidFill>
              <a:srgbClr val="F7964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422790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11156"/>
          </a:xfrm>
        </p:spPr>
        <p:txBody>
          <a:bodyPr>
            <a:normAutofit fontScale="90000"/>
          </a:bodyPr>
          <a:lstStyle/>
          <a:p>
            <a:pPr algn="ctr"/>
            <a:r>
              <a:rPr lang="fr-FR" dirty="0" smtClean="0">
                <a:solidFill>
                  <a:srgbClr val="00B050"/>
                </a:solidFill>
              </a:rPr>
              <a:t>Les compétences de chaque institution</a:t>
            </a:r>
            <a:endParaRPr lang="fr-FR" dirty="0">
              <a:solidFill>
                <a:srgbClr val="00B050"/>
              </a:solidFill>
            </a:endParaRPr>
          </a:p>
        </p:txBody>
      </p:sp>
      <p:sp>
        <p:nvSpPr>
          <p:cNvPr id="3" name="Espace réservé du contenu 2"/>
          <p:cNvSpPr>
            <a:spLocks noGrp="1"/>
          </p:cNvSpPr>
          <p:nvPr>
            <p:ph sz="quarter" idx="1"/>
          </p:nvPr>
        </p:nvSpPr>
        <p:spPr>
          <a:xfrm>
            <a:off x="457200" y="1000108"/>
            <a:ext cx="8043890" cy="5473844"/>
          </a:xfrm>
        </p:spPr>
        <p:txBody>
          <a:bodyPr>
            <a:normAutofit fontScale="92500" lnSpcReduction="20000"/>
          </a:bodyPr>
          <a:lstStyle/>
          <a:p>
            <a:r>
              <a:rPr lang="fr-FR" b="1" dirty="0" smtClean="0">
                <a:solidFill>
                  <a:srgbClr val="002060"/>
                </a:solidFill>
              </a:rPr>
              <a:t>Pouvoir législatif : </a:t>
            </a:r>
          </a:p>
          <a:p>
            <a:pPr>
              <a:buNone/>
            </a:pPr>
            <a:r>
              <a:rPr lang="fr-FR" dirty="0" smtClean="0">
                <a:solidFill>
                  <a:srgbClr val="002060"/>
                </a:solidFill>
              </a:rPr>
              <a:t>Initiative = </a:t>
            </a:r>
            <a:r>
              <a:rPr lang="fr-FR" b="1" dirty="0" smtClean="0">
                <a:solidFill>
                  <a:srgbClr val="002060"/>
                </a:solidFill>
              </a:rPr>
              <a:t>Commission Européenne</a:t>
            </a:r>
          </a:p>
          <a:p>
            <a:pPr>
              <a:buNone/>
            </a:pPr>
            <a:r>
              <a:rPr lang="fr-FR" dirty="0" err="1" smtClean="0">
                <a:solidFill>
                  <a:srgbClr val="002060"/>
                </a:solidFill>
              </a:rPr>
              <a:t>Co-décision</a:t>
            </a:r>
            <a:r>
              <a:rPr lang="fr-FR" dirty="0" smtClean="0">
                <a:solidFill>
                  <a:srgbClr val="002060"/>
                </a:solidFill>
              </a:rPr>
              <a:t> au </a:t>
            </a:r>
            <a:r>
              <a:rPr lang="fr-FR" b="1" dirty="0" smtClean="0">
                <a:solidFill>
                  <a:srgbClr val="002060"/>
                </a:solidFill>
              </a:rPr>
              <a:t>Parlement Européen </a:t>
            </a:r>
            <a:r>
              <a:rPr lang="fr-FR" dirty="0" smtClean="0">
                <a:solidFill>
                  <a:srgbClr val="002060"/>
                </a:solidFill>
              </a:rPr>
              <a:t>et </a:t>
            </a:r>
            <a:r>
              <a:rPr lang="fr-FR" b="1" dirty="0" smtClean="0">
                <a:solidFill>
                  <a:srgbClr val="002060"/>
                </a:solidFill>
              </a:rPr>
              <a:t>Conseil de l’UE</a:t>
            </a:r>
          </a:p>
          <a:p>
            <a:pPr>
              <a:buNone/>
            </a:pPr>
            <a:endParaRPr lang="fr-FR" dirty="0" smtClean="0">
              <a:solidFill>
                <a:srgbClr val="002060"/>
              </a:solidFill>
            </a:endParaRPr>
          </a:p>
          <a:p>
            <a:r>
              <a:rPr lang="fr-FR" b="1" dirty="0" smtClean="0">
                <a:solidFill>
                  <a:srgbClr val="002060"/>
                </a:solidFill>
              </a:rPr>
              <a:t>Pouvoir exécutif :</a:t>
            </a:r>
          </a:p>
          <a:p>
            <a:pPr>
              <a:buNone/>
            </a:pPr>
            <a:r>
              <a:rPr lang="fr-FR" b="1" dirty="0" smtClean="0">
                <a:solidFill>
                  <a:srgbClr val="002060"/>
                </a:solidFill>
              </a:rPr>
              <a:t>Commission Européenne </a:t>
            </a:r>
            <a:r>
              <a:rPr lang="fr-FR" dirty="0" smtClean="0">
                <a:solidFill>
                  <a:srgbClr val="002060"/>
                </a:solidFill>
              </a:rPr>
              <a:t>vérifie l’application et le respect de la réglementation dans les Etats membres (procédure de plainte) </a:t>
            </a:r>
          </a:p>
          <a:p>
            <a:pPr>
              <a:buNone/>
            </a:pPr>
            <a:endParaRPr lang="fr-FR" dirty="0" smtClean="0">
              <a:solidFill>
                <a:srgbClr val="002060"/>
              </a:solidFill>
            </a:endParaRPr>
          </a:p>
          <a:p>
            <a:r>
              <a:rPr lang="fr-FR" b="1" dirty="0" smtClean="0">
                <a:solidFill>
                  <a:srgbClr val="002060"/>
                </a:solidFill>
              </a:rPr>
              <a:t>Pouvoir budgétaire :</a:t>
            </a:r>
          </a:p>
          <a:p>
            <a:pPr>
              <a:buNone/>
            </a:pPr>
            <a:r>
              <a:rPr lang="fr-FR" dirty="0" smtClean="0">
                <a:solidFill>
                  <a:srgbClr val="002060"/>
                </a:solidFill>
              </a:rPr>
              <a:t> </a:t>
            </a:r>
            <a:r>
              <a:rPr lang="fr-FR" b="1" dirty="0" smtClean="0">
                <a:solidFill>
                  <a:srgbClr val="002060"/>
                </a:solidFill>
              </a:rPr>
              <a:t>Parlement Européen </a:t>
            </a:r>
            <a:r>
              <a:rPr lang="fr-FR" dirty="0" smtClean="0">
                <a:solidFill>
                  <a:srgbClr val="002060"/>
                </a:solidFill>
              </a:rPr>
              <a:t>et </a:t>
            </a:r>
            <a:r>
              <a:rPr lang="fr-FR" b="1" dirty="0" smtClean="0">
                <a:solidFill>
                  <a:srgbClr val="002060"/>
                </a:solidFill>
              </a:rPr>
              <a:t>Conseil de l’UE</a:t>
            </a:r>
          </a:p>
          <a:p>
            <a:pPr>
              <a:buNone/>
            </a:pPr>
            <a:endParaRPr lang="fr-FR" dirty="0" smtClean="0">
              <a:solidFill>
                <a:srgbClr val="002060"/>
              </a:solidFill>
            </a:endParaRPr>
          </a:p>
          <a:p>
            <a:r>
              <a:rPr lang="fr-FR" b="1" dirty="0" smtClean="0">
                <a:solidFill>
                  <a:srgbClr val="002060"/>
                </a:solidFill>
              </a:rPr>
              <a:t>Relations Internationales</a:t>
            </a:r>
          </a:p>
          <a:p>
            <a:pPr>
              <a:buNone/>
            </a:pPr>
            <a:r>
              <a:rPr lang="fr-FR" dirty="0" smtClean="0">
                <a:solidFill>
                  <a:srgbClr val="002060"/>
                </a:solidFill>
              </a:rPr>
              <a:t>Haut commissariat aux affaires étrangères: </a:t>
            </a:r>
            <a:r>
              <a:rPr lang="fr-FR" b="1" dirty="0" smtClean="0">
                <a:solidFill>
                  <a:srgbClr val="002060"/>
                </a:solidFill>
              </a:rPr>
              <a:t>Commission</a:t>
            </a:r>
          </a:p>
          <a:p>
            <a:pPr>
              <a:buNone/>
            </a:pPr>
            <a:r>
              <a:rPr lang="fr-FR" dirty="0" smtClean="0">
                <a:solidFill>
                  <a:srgbClr val="002060"/>
                </a:solidFill>
              </a:rPr>
              <a:t>Résolutions et accords internationaux: </a:t>
            </a:r>
            <a:r>
              <a:rPr lang="fr-FR" b="1" dirty="0" smtClean="0">
                <a:solidFill>
                  <a:srgbClr val="002060"/>
                </a:solidFill>
              </a:rPr>
              <a:t>Parlement</a:t>
            </a:r>
          </a:p>
          <a:p>
            <a:pPr>
              <a:buNone/>
            </a:pPr>
            <a:endParaRPr lang="fr-FR" dirty="0" smtClean="0">
              <a:solidFill>
                <a:srgbClr val="002060"/>
              </a:solidFill>
            </a:endParaRPr>
          </a:p>
          <a:p>
            <a:pPr>
              <a:buNone/>
            </a:pPr>
            <a:endParaRPr lang="fr-FR" dirty="0" smtClean="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CB5862B-C104-4981-8441-21E30D0B898D}" type="slidenum">
              <a:rPr lang="fr-FR" altLang="fr-FR" sz="1200">
                <a:solidFill>
                  <a:srgbClr val="898989"/>
                </a:solidFill>
                <a:latin typeface="Calibri" pitchFamily="34" charset="0"/>
              </a:rPr>
              <a:pPr eaLnBrk="1" hangingPunct="1"/>
              <a:t>70</a:t>
            </a:fld>
            <a:endParaRPr lang="fr-FR" altLang="fr-FR" sz="1200">
              <a:solidFill>
                <a:srgbClr val="898989"/>
              </a:solidFill>
              <a:latin typeface="Calibri" pitchFamily="34" charset="0"/>
            </a:endParaRPr>
          </a:p>
        </p:txBody>
      </p:sp>
      <p:sp>
        <p:nvSpPr>
          <p:cNvPr id="13" name="Titre 1"/>
          <p:cNvSpPr>
            <a:spLocks noGrp="1"/>
          </p:cNvSpPr>
          <p:nvPr>
            <p:ph type="ctrTitle"/>
          </p:nvPr>
        </p:nvSpPr>
        <p:spPr>
          <a:xfrm>
            <a:off x="425648" y="578150"/>
            <a:ext cx="8178800" cy="1122658"/>
          </a:xfrm>
          <a:ln>
            <a:miter lim="800000"/>
            <a:headEnd/>
            <a:tailEnd/>
          </a:ln>
        </p:spPr>
        <p:txBody>
          <a:bodyPr rtlCol="0">
            <a:normAutofit fontScale="90000"/>
          </a:bodyPr>
          <a:lstStyle/>
          <a:p>
            <a:pPr algn="l" eaLnBrk="1" fontAlgn="auto" hangingPunct="1">
              <a:spcBef>
                <a:spcPts val="0"/>
              </a:spcBef>
              <a:spcAft>
                <a:spcPts val="0"/>
              </a:spcAft>
              <a:buClr>
                <a:schemeClr val="tx2"/>
              </a:buClr>
              <a:buSzPct val="100000"/>
              <a:defRPr/>
            </a:pPr>
            <a:r>
              <a:rPr lang="fr-FR" sz="4000" b="1" dirty="0" smtClean="0">
                <a:solidFill>
                  <a:schemeClr val="tx2"/>
                </a:solidFill>
                <a:cs typeface="Calibri"/>
              </a:rPr>
              <a:t>Europe créative, quels domaines ? </a:t>
            </a: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endParaRPr lang="fr-FR" dirty="0" smtClean="0">
              <a:ln>
                <a:solidFill>
                  <a:schemeClr val="tx2"/>
                </a:solidFill>
              </a:ln>
              <a:solidFill>
                <a:schemeClr val="tx2"/>
              </a:solidFill>
              <a:ea typeface="+mj-ea"/>
              <a:cs typeface="+mj-cs"/>
            </a:endParaRPr>
          </a:p>
        </p:txBody>
      </p:sp>
      <p:sp>
        <p:nvSpPr>
          <p:cNvPr id="14" name="Rectangle 13"/>
          <p:cNvSpPr/>
          <p:nvPr/>
        </p:nvSpPr>
        <p:spPr>
          <a:xfrm rot="5400000">
            <a:off x="5363369" y="3058319"/>
            <a:ext cx="6858000" cy="741362"/>
          </a:xfrm>
          <a:prstGeom prst="rect">
            <a:avLst/>
          </a:prstGeom>
          <a:solidFill>
            <a:schemeClr val="tx2"/>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fr-FR" sz="3000">
                <a:solidFill>
                  <a:srgbClr val="FFFFFF"/>
                </a:solidFill>
                <a:latin typeface="Arial" pitchFamily="-107" charset="0"/>
                <a:ea typeface="Arial" pitchFamily="-107" charset="0"/>
                <a:cs typeface="Arial" pitchFamily="-107" charset="0"/>
              </a:rPr>
              <a:t>	 EUROPE POUR LES CITOYENS</a:t>
            </a:r>
          </a:p>
        </p:txBody>
      </p:sp>
      <p:sp>
        <p:nvSpPr>
          <p:cNvPr id="16" name="Étoile à 5 branches 15"/>
          <p:cNvSpPr>
            <a:spLocks noChangeArrowheads="1"/>
          </p:cNvSpPr>
          <p:nvPr/>
        </p:nvSpPr>
        <p:spPr bwMode="auto">
          <a:xfrm>
            <a:off x="8596313" y="204788"/>
            <a:ext cx="350837" cy="334962"/>
          </a:xfrm>
          <a:custGeom>
            <a:avLst/>
            <a:gdLst>
              <a:gd name="T0" fmla="*/ 175419 w 350837"/>
              <a:gd name="T1" fmla="*/ 0 h 334962"/>
              <a:gd name="T2" fmla="*/ 0 w 350837"/>
              <a:gd name="T3" fmla="*/ 127944 h 334962"/>
              <a:gd name="T4" fmla="*/ 67004 w 350837"/>
              <a:gd name="T5" fmla="*/ 334961 h 334962"/>
              <a:gd name="T6" fmla="*/ 283833 w 350837"/>
              <a:gd name="T7" fmla="*/ 334961 h 334962"/>
              <a:gd name="T8" fmla="*/ 350837 w 350837"/>
              <a:gd name="T9" fmla="*/ 127944 h 334962"/>
              <a:gd name="T10" fmla="*/ 3 60000 65536"/>
              <a:gd name="T11" fmla="*/ 2 60000 65536"/>
              <a:gd name="T12" fmla="*/ 1 60000 65536"/>
              <a:gd name="T13" fmla="*/ 1 60000 65536"/>
              <a:gd name="T14" fmla="*/ 0 60000 65536"/>
              <a:gd name="T15" fmla="*/ 108416 w 350837"/>
              <a:gd name="T16" fmla="*/ 127945 h 334962"/>
              <a:gd name="T17" fmla="*/ 242421 w 350837"/>
              <a:gd name="T18" fmla="*/ 255886 h 334962"/>
            </a:gdLst>
            <a:ahLst/>
            <a:cxnLst>
              <a:cxn ang="T10">
                <a:pos x="T0" y="T1"/>
              </a:cxn>
              <a:cxn ang="T11">
                <a:pos x="T2" y="T3"/>
              </a:cxn>
              <a:cxn ang="T12">
                <a:pos x="T4" y="T5"/>
              </a:cxn>
              <a:cxn ang="T13">
                <a:pos x="T6" y="T7"/>
              </a:cxn>
              <a:cxn ang="T14">
                <a:pos x="T8" y="T9"/>
              </a:cxn>
            </a:cxnLst>
            <a:rect l="T15" t="T16" r="T17" b="T18"/>
            <a:pathLst>
              <a:path w="350837" h="334962">
                <a:moveTo>
                  <a:pt x="0" y="127944"/>
                </a:moveTo>
                <a:lnTo>
                  <a:pt x="134009" y="127945"/>
                </a:lnTo>
                <a:lnTo>
                  <a:pt x="175419" y="0"/>
                </a:lnTo>
                <a:lnTo>
                  <a:pt x="216828" y="127945"/>
                </a:lnTo>
                <a:lnTo>
                  <a:pt x="350837" y="127944"/>
                </a:lnTo>
                <a:lnTo>
                  <a:pt x="242421" y="207017"/>
                </a:lnTo>
                <a:lnTo>
                  <a:pt x="283833" y="334961"/>
                </a:lnTo>
                <a:lnTo>
                  <a:pt x="175419" y="255886"/>
                </a:lnTo>
                <a:lnTo>
                  <a:pt x="67004" y="334961"/>
                </a:lnTo>
                <a:lnTo>
                  <a:pt x="108416" y="207017"/>
                </a:lnTo>
                <a:close/>
              </a:path>
            </a:pathLst>
          </a:cu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sz="900">
              <a:solidFill>
                <a:srgbClr val="000090"/>
              </a:solidFill>
              <a:latin typeface="+mn-lt"/>
              <a:ea typeface="ＭＳ Ｐゴシック" pitchFamily="-107" charset="-128"/>
              <a:cs typeface="ＭＳ Ｐゴシック" pitchFamily="-107" charset="-128"/>
            </a:endParaRPr>
          </a:p>
        </p:txBody>
      </p:sp>
      <p:sp>
        <p:nvSpPr>
          <p:cNvPr id="18" name="Ellipse 17"/>
          <p:cNvSpPr>
            <a:spLocks noChangeAspect="1"/>
          </p:cNvSpPr>
          <p:nvPr/>
        </p:nvSpPr>
        <p:spPr bwMode="auto">
          <a:xfrm>
            <a:off x="152400" y="1376363"/>
            <a:ext cx="906463" cy="874712"/>
          </a:xfrm>
          <a:prstGeom prst="ellipse">
            <a:avLst/>
          </a:prstGeom>
          <a:solidFill>
            <a:srgbClr val="E46C0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3200" b="1">
                <a:solidFill>
                  <a:schemeClr val="bg1"/>
                </a:solidFill>
                <a:latin typeface="+mn-lt"/>
                <a:ea typeface="ＭＳ Ｐゴシック" pitchFamily="-107" charset="-128"/>
                <a:cs typeface="ＭＳ Ｐゴシック" pitchFamily="-107" charset="-128"/>
              </a:rPr>
              <a:t>1</a:t>
            </a:r>
          </a:p>
        </p:txBody>
      </p:sp>
      <p:sp>
        <p:nvSpPr>
          <p:cNvPr id="19" name="Ellipse 18"/>
          <p:cNvSpPr>
            <a:spLocks noChangeAspect="1"/>
          </p:cNvSpPr>
          <p:nvPr/>
        </p:nvSpPr>
        <p:spPr bwMode="auto">
          <a:xfrm>
            <a:off x="1557338" y="3008313"/>
            <a:ext cx="906462" cy="874712"/>
          </a:xfrm>
          <a:prstGeom prst="ellipse">
            <a:avLst/>
          </a:prstGeom>
          <a:solidFill>
            <a:srgbClr val="E46C0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3200" b="1">
                <a:solidFill>
                  <a:schemeClr val="bg1"/>
                </a:solidFill>
                <a:latin typeface="+mn-lt"/>
                <a:ea typeface="ＭＳ Ｐゴシック" pitchFamily="-107" charset="-128"/>
                <a:cs typeface="ＭＳ Ｐゴシック" pitchFamily="-107" charset="-128"/>
              </a:rPr>
              <a:t>2</a:t>
            </a:r>
          </a:p>
        </p:txBody>
      </p:sp>
      <p:sp>
        <p:nvSpPr>
          <p:cNvPr id="20" name="Ellipse 19"/>
          <p:cNvSpPr>
            <a:spLocks noChangeAspect="1"/>
          </p:cNvSpPr>
          <p:nvPr/>
        </p:nvSpPr>
        <p:spPr bwMode="auto">
          <a:xfrm>
            <a:off x="1103313" y="4635500"/>
            <a:ext cx="906462" cy="874713"/>
          </a:xfrm>
          <a:prstGeom prst="ellipse">
            <a:avLst/>
          </a:prstGeom>
          <a:solidFill>
            <a:srgbClr val="E46C0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3200" b="1">
                <a:solidFill>
                  <a:schemeClr val="bg1"/>
                </a:solidFill>
                <a:latin typeface="+mn-lt"/>
                <a:ea typeface="ＭＳ Ｐゴシック" pitchFamily="-107" charset="-128"/>
                <a:cs typeface="ＭＳ Ｐゴシック" pitchFamily="-107" charset="-128"/>
              </a:rPr>
              <a:t>3</a:t>
            </a:r>
          </a:p>
        </p:txBody>
      </p:sp>
      <p:sp>
        <p:nvSpPr>
          <p:cNvPr id="21" name="Rectangle à coins arrondis 20"/>
          <p:cNvSpPr>
            <a:spLocks noChangeArrowheads="1"/>
          </p:cNvSpPr>
          <p:nvPr/>
        </p:nvSpPr>
        <p:spPr bwMode="auto">
          <a:xfrm>
            <a:off x="1123950" y="1249363"/>
            <a:ext cx="4011613" cy="1169987"/>
          </a:xfrm>
          <a:prstGeom prst="roundRect">
            <a:avLst>
              <a:gd name="adj" fmla="val 16667"/>
            </a:avLst>
          </a:prstGeom>
          <a:solidFill>
            <a:srgbClr val="E46C0A"/>
          </a:solidFill>
          <a:ln w="9525">
            <a:solidFill>
              <a:srgbClr val="F79646"/>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chemeClr val="bg1"/>
                </a:solidFill>
                <a:latin typeface="Calibri" pitchFamily="34" charset="0"/>
              </a:rPr>
              <a:t>Sous programme « MEDIA »</a:t>
            </a:r>
          </a:p>
          <a:p>
            <a:pPr eaLnBrk="1" hangingPunct="1"/>
            <a:r>
              <a:rPr lang="fr-FR" altLang="fr-FR" sz="1600">
                <a:latin typeface="Calibri" pitchFamily="34" charset="0"/>
              </a:rPr>
              <a:t>Soutien au développement, à la distribution et à la promotion d’œuvres audiovisuelles européennes</a:t>
            </a:r>
          </a:p>
        </p:txBody>
      </p:sp>
      <p:sp>
        <p:nvSpPr>
          <p:cNvPr id="22" name="Rectangle à coins arrondis 21"/>
          <p:cNvSpPr>
            <a:spLocks noChangeArrowheads="1"/>
          </p:cNvSpPr>
          <p:nvPr/>
        </p:nvSpPr>
        <p:spPr bwMode="auto">
          <a:xfrm>
            <a:off x="2513013" y="2724150"/>
            <a:ext cx="4960937" cy="1379538"/>
          </a:xfrm>
          <a:prstGeom prst="roundRect">
            <a:avLst>
              <a:gd name="adj" fmla="val 16667"/>
            </a:avLst>
          </a:prstGeom>
          <a:solidFill>
            <a:srgbClr val="E46C0A"/>
          </a:solidFill>
          <a:ln w="9525">
            <a:solidFill>
              <a:srgbClr val="F79646"/>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chemeClr val="bg1"/>
                </a:solidFill>
                <a:latin typeface="Calibri" pitchFamily="34" charset="0"/>
              </a:rPr>
              <a:t>Sous programme « Culture »</a:t>
            </a:r>
          </a:p>
          <a:p>
            <a:pPr eaLnBrk="1" hangingPunct="1"/>
            <a:r>
              <a:rPr lang="fr-FR" altLang="fr-FR" sz="1600">
                <a:latin typeface="Calibri" pitchFamily="34" charset="0"/>
              </a:rPr>
              <a:t>Soutien à la circulation d’œuvres culturelles, à la mobilité des acteurs du secteur, à l’émergence d’initiatives et projets transnationaaux </a:t>
            </a:r>
          </a:p>
        </p:txBody>
      </p:sp>
      <p:sp>
        <p:nvSpPr>
          <p:cNvPr id="23" name="Rectangle à coins arrondis 22"/>
          <p:cNvSpPr>
            <a:spLocks noChangeArrowheads="1"/>
          </p:cNvSpPr>
          <p:nvPr/>
        </p:nvSpPr>
        <p:spPr bwMode="auto">
          <a:xfrm>
            <a:off x="2078038" y="4421188"/>
            <a:ext cx="5121275" cy="1247775"/>
          </a:xfrm>
          <a:prstGeom prst="roundRect">
            <a:avLst>
              <a:gd name="adj" fmla="val 16667"/>
            </a:avLst>
          </a:prstGeom>
          <a:solidFill>
            <a:srgbClr val="E46C0A"/>
          </a:solidFill>
          <a:ln w="9525">
            <a:solidFill>
              <a:srgbClr val="FF66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800" b="1">
                <a:solidFill>
                  <a:schemeClr val="bg1"/>
                </a:solidFill>
                <a:latin typeface="Calibri" pitchFamily="34" charset="0"/>
              </a:rPr>
              <a:t>Volet transectoriel : Mécanisme de garantie en faveur des secteurs culturels et créatifs </a:t>
            </a:r>
          </a:p>
          <a:p>
            <a:pPr eaLnBrk="1" hangingPunct="1"/>
            <a:r>
              <a:rPr lang="fr-FR" altLang="fr-FR" sz="1600">
                <a:latin typeface="Calibri" pitchFamily="34" charset="0"/>
              </a:rPr>
              <a:t>Accès facilité aux financements </a:t>
            </a:r>
          </a:p>
        </p:txBody>
      </p:sp>
    </p:spTree>
    <p:extLst>
      <p:ext uri="{BB962C8B-B14F-4D97-AF65-F5344CB8AC3E}">
        <p14:creationId xmlns:p14="http://schemas.microsoft.com/office/powerpoint/2010/main" xmlns="" val="26747644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2E6CFB5-E6C6-4757-9FB7-77D09E6F4ACC}" type="slidenum">
              <a:rPr lang="fr-FR" altLang="fr-FR" sz="1200">
                <a:solidFill>
                  <a:srgbClr val="898989"/>
                </a:solidFill>
                <a:latin typeface="Calibri" pitchFamily="34" charset="0"/>
              </a:rPr>
              <a:pPr eaLnBrk="1" hangingPunct="1"/>
              <a:t>71</a:t>
            </a:fld>
            <a:endParaRPr lang="fr-FR" altLang="fr-FR" sz="1200">
              <a:solidFill>
                <a:srgbClr val="898989"/>
              </a:solidFill>
              <a:latin typeface="Calibri" pitchFamily="34" charset="0"/>
            </a:endParaRPr>
          </a:p>
        </p:txBody>
      </p:sp>
      <p:sp>
        <p:nvSpPr>
          <p:cNvPr id="13" name="Titre 1"/>
          <p:cNvSpPr>
            <a:spLocks noGrp="1"/>
          </p:cNvSpPr>
          <p:nvPr>
            <p:ph type="ctrTitle"/>
          </p:nvPr>
        </p:nvSpPr>
        <p:spPr>
          <a:xfrm>
            <a:off x="122834" y="889603"/>
            <a:ext cx="8298853" cy="1041156"/>
          </a:xfrm>
          <a:ln>
            <a:miter lim="800000"/>
            <a:headEnd/>
            <a:tailEnd/>
          </a:ln>
        </p:spPr>
        <p:txBody>
          <a:bodyPr rtlCol="0">
            <a:normAutofit fontScale="90000"/>
          </a:bodyPr>
          <a:lstStyle/>
          <a:p>
            <a:pPr algn="l" eaLnBrk="1" fontAlgn="auto" hangingPunct="1">
              <a:spcBef>
                <a:spcPts val="0"/>
              </a:spcBef>
              <a:spcAft>
                <a:spcPts val="0"/>
              </a:spcAft>
              <a:buClr>
                <a:schemeClr val="tx2"/>
              </a:buClr>
              <a:buSzPct val="100000"/>
              <a:defRPr/>
            </a:pP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sz="4000" b="1" dirty="0" smtClean="0">
                <a:solidFill>
                  <a:schemeClr val="tx2"/>
                </a:solidFill>
                <a:cs typeface="Calibri"/>
              </a:rPr>
              <a:t>Europe créative, c’est pour qui ? </a:t>
            </a: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r>
              <a:rPr lang="fr-FR" dirty="0" smtClean="0">
                <a:ln>
                  <a:solidFill>
                    <a:schemeClr val="tx2"/>
                  </a:solidFill>
                </a:ln>
                <a:solidFill>
                  <a:schemeClr val="tx2"/>
                </a:solidFill>
                <a:ea typeface="+mj-ea"/>
                <a:cs typeface="+mj-cs"/>
              </a:rPr>
              <a:t/>
            </a:r>
            <a:br>
              <a:rPr lang="fr-FR" dirty="0" smtClean="0">
                <a:ln>
                  <a:solidFill>
                    <a:schemeClr val="tx2"/>
                  </a:solidFill>
                </a:ln>
                <a:solidFill>
                  <a:schemeClr val="tx2"/>
                </a:solidFill>
                <a:ea typeface="+mj-ea"/>
                <a:cs typeface="+mj-cs"/>
              </a:rPr>
            </a:br>
            <a:endParaRPr lang="fr-FR" dirty="0" smtClean="0">
              <a:ln>
                <a:solidFill>
                  <a:schemeClr val="tx2"/>
                </a:solidFill>
              </a:ln>
              <a:solidFill>
                <a:schemeClr val="tx2"/>
              </a:solidFill>
              <a:ea typeface="+mj-ea"/>
              <a:cs typeface="+mj-cs"/>
            </a:endParaRPr>
          </a:p>
        </p:txBody>
      </p:sp>
      <p:sp>
        <p:nvSpPr>
          <p:cNvPr id="17412" name="Titre 1"/>
          <p:cNvSpPr txBox="1">
            <a:spLocks/>
          </p:cNvSpPr>
          <p:nvPr/>
        </p:nvSpPr>
        <p:spPr bwMode="auto">
          <a:xfrm flipH="1">
            <a:off x="1041400" y="2949575"/>
            <a:ext cx="81026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chemeClr val="tx2"/>
              </a:buClr>
              <a:buSzPct val="100000"/>
            </a:pPr>
            <a:endParaRPr lang="fr-FR" altLang="fr-FR" sz="1400">
              <a:solidFill>
                <a:srgbClr val="000000"/>
              </a:solidFill>
              <a:latin typeface="Calibri" pitchFamily="34" charset="0"/>
              <a:cs typeface="Calibri" pitchFamily="34" charset="0"/>
            </a:endParaRPr>
          </a:p>
        </p:txBody>
      </p:sp>
      <p:sp>
        <p:nvSpPr>
          <p:cNvPr id="17414" name="Titre 1"/>
          <p:cNvSpPr txBox="1">
            <a:spLocks/>
          </p:cNvSpPr>
          <p:nvPr/>
        </p:nvSpPr>
        <p:spPr bwMode="auto">
          <a:xfrm flipH="1">
            <a:off x="1042988" y="2476500"/>
            <a:ext cx="6137275"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chemeClr val="tx2"/>
              </a:buClr>
              <a:buSzPct val="100000"/>
            </a:pPr>
            <a:endParaRPr lang="fr-FR" altLang="fr-FR" sz="1400">
              <a:solidFill>
                <a:srgbClr val="000000"/>
              </a:solidFill>
              <a:latin typeface="Calibri" pitchFamily="34" charset="0"/>
              <a:cs typeface="Calibri" pitchFamily="34" charset="0"/>
            </a:endParaRPr>
          </a:p>
        </p:txBody>
      </p:sp>
      <p:sp>
        <p:nvSpPr>
          <p:cNvPr id="17415" name="Titre 1"/>
          <p:cNvSpPr txBox="1">
            <a:spLocks/>
          </p:cNvSpPr>
          <p:nvPr/>
        </p:nvSpPr>
        <p:spPr bwMode="auto">
          <a:xfrm flipH="1">
            <a:off x="1042988" y="4867275"/>
            <a:ext cx="7826375"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chemeClr val="tx2"/>
              </a:buClr>
              <a:buSzPct val="100000"/>
            </a:pPr>
            <a:endParaRPr lang="fr-FR" altLang="fr-FR" sz="1400">
              <a:solidFill>
                <a:srgbClr val="000000"/>
              </a:solidFill>
              <a:latin typeface="Calibri" pitchFamily="34" charset="0"/>
              <a:cs typeface="Calibri" pitchFamily="34" charset="0"/>
            </a:endParaRPr>
          </a:p>
        </p:txBody>
      </p:sp>
      <p:sp>
        <p:nvSpPr>
          <p:cNvPr id="17416" name="Titre 1"/>
          <p:cNvSpPr txBox="1">
            <a:spLocks/>
          </p:cNvSpPr>
          <p:nvPr/>
        </p:nvSpPr>
        <p:spPr bwMode="auto">
          <a:xfrm flipH="1">
            <a:off x="1041400" y="1416050"/>
            <a:ext cx="7826375"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chemeClr val="tx2"/>
              </a:buClr>
              <a:buSzPct val="100000"/>
            </a:pPr>
            <a:endParaRPr lang="fr-FR" altLang="fr-FR" sz="1800" b="1">
              <a:solidFill>
                <a:srgbClr val="000000"/>
              </a:solidFill>
              <a:latin typeface="Calibri" pitchFamily="34" charset="0"/>
              <a:cs typeface="Calibri" pitchFamily="34" charset="0"/>
            </a:endParaRPr>
          </a:p>
          <a:p>
            <a:pPr eaLnBrk="1" hangingPunct="1">
              <a:buClr>
                <a:schemeClr val="tx2"/>
              </a:buClr>
              <a:buSzPct val="100000"/>
            </a:pPr>
            <a:endParaRPr lang="fr-FR" altLang="fr-FR" sz="1800" b="1">
              <a:solidFill>
                <a:srgbClr val="000000"/>
              </a:solidFill>
              <a:latin typeface="Calibri" pitchFamily="34" charset="0"/>
              <a:cs typeface="Calibri" pitchFamily="34" charset="0"/>
            </a:endParaRPr>
          </a:p>
          <a:p>
            <a:pPr eaLnBrk="1" hangingPunct="1">
              <a:buClr>
                <a:schemeClr val="tx2"/>
              </a:buClr>
              <a:buSzPct val="100000"/>
            </a:pPr>
            <a:endParaRPr lang="fr-FR" altLang="fr-FR" sz="1800" b="1">
              <a:solidFill>
                <a:srgbClr val="000000"/>
              </a:solidFill>
              <a:latin typeface="Calibri" pitchFamily="34" charset="0"/>
              <a:cs typeface="Calibri" pitchFamily="34" charset="0"/>
            </a:endParaRPr>
          </a:p>
          <a:p>
            <a:pPr eaLnBrk="1" hangingPunct="1">
              <a:buClr>
                <a:schemeClr val="tx2"/>
              </a:buClr>
              <a:buSzPct val="100000"/>
            </a:pPr>
            <a:endParaRPr lang="fr-FR" altLang="fr-FR" sz="1800" b="1">
              <a:solidFill>
                <a:srgbClr val="000000"/>
              </a:solidFill>
              <a:latin typeface="Calibri" pitchFamily="34" charset="0"/>
              <a:cs typeface="Calibri" pitchFamily="34" charset="0"/>
            </a:endParaRPr>
          </a:p>
          <a:p>
            <a:pPr eaLnBrk="1" hangingPunct="1">
              <a:buClr>
                <a:schemeClr val="tx2"/>
              </a:buClr>
              <a:buSzPct val="100000"/>
            </a:pPr>
            <a:r>
              <a:rPr lang="fr-FR" altLang="fr-FR" sz="1400" b="1">
                <a:solidFill>
                  <a:srgbClr val="000000"/>
                </a:solidFill>
                <a:latin typeface="Calibri" pitchFamily="34" charset="0"/>
                <a:cs typeface="Calibri" pitchFamily="34" charset="0"/>
              </a:rPr>
              <a:t> </a:t>
            </a:r>
          </a:p>
          <a:p>
            <a:pPr eaLnBrk="1" hangingPunct="1">
              <a:buClr>
                <a:schemeClr val="tx2"/>
              </a:buClr>
              <a:buSzPct val="100000"/>
            </a:pPr>
            <a:endParaRPr lang="fr-FR" altLang="fr-FR" sz="1400">
              <a:solidFill>
                <a:srgbClr val="000000"/>
              </a:solidFill>
              <a:latin typeface="Calibri" pitchFamily="34" charset="0"/>
              <a:cs typeface="Calibri" pitchFamily="34" charset="0"/>
            </a:endParaRPr>
          </a:p>
          <a:p>
            <a:pPr eaLnBrk="1" hangingPunct="1">
              <a:buClr>
                <a:schemeClr val="tx2"/>
              </a:buClr>
              <a:buSzPct val="100000"/>
            </a:pPr>
            <a:endParaRPr lang="fr-FR" altLang="fr-FR" sz="1400">
              <a:solidFill>
                <a:srgbClr val="000000"/>
              </a:solidFill>
              <a:latin typeface="Calibri" pitchFamily="34" charset="0"/>
              <a:cs typeface="Calibri" pitchFamily="34" charset="0"/>
            </a:endParaRPr>
          </a:p>
          <a:p>
            <a:pPr eaLnBrk="1" hangingPunct="1">
              <a:buClr>
                <a:schemeClr val="tx2"/>
              </a:buClr>
              <a:buSzPct val="100000"/>
            </a:pPr>
            <a:endParaRPr lang="fr-FR" altLang="fr-FR" sz="1400">
              <a:solidFill>
                <a:srgbClr val="000000"/>
              </a:solidFill>
              <a:latin typeface="Calibri" pitchFamily="34" charset="0"/>
              <a:cs typeface="Calibri" pitchFamily="34" charset="0"/>
            </a:endParaRPr>
          </a:p>
        </p:txBody>
      </p:sp>
      <p:sp>
        <p:nvSpPr>
          <p:cNvPr id="17" name="Rectangle 16"/>
          <p:cNvSpPr/>
          <p:nvPr/>
        </p:nvSpPr>
        <p:spPr>
          <a:xfrm rot="5400000">
            <a:off x="5363369" y="3058319"/>
            <a:ext cx="6858000" cy="741362"/>
          </a:xfrm>
          <a:prstGeom prst="rect">
            <a:avLst/>
          </a:prstGeom>
          <a:solidFill>
            <a:schemeClr val="tx2"/>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fr-FR" sz="3000">
                <a:solidFill>
                  <a:srgbClr val="FFFFFF"/>
                </a:solidFill>
                <a:latin typeface="Arial" pitchFamily="-107" charset="0"/>
                <a:ea typeface="Arial" pitchFamily="-107" charset="0"/>
                <a:cs typeface="Arial" pitchFamily="-107" charset="0"/>
              </a:rPr>
              <a:t>	 EUROPE CREATIVE</a:t>
            </a:r>
          </a:p>
        </p:txBody>
      </p:sp>
      <p:sp>
        <p:nvSpPr>
          <p:cNvPr id="19" name="Étoile à 5 branches 18"/>
          <p:cNvSpPr>
            <a:spLocks noChangeArrowheads="1"/>
          </p:cNvSpPr>
          <p:nvPr/>
        </p:nvSpPr>
        <p:spPr bwMode="auto">
          <a:xfrm>
            <a:off x="8596313" y="204788"/>
            <a:ext cx="350837" cy="334962"/>
          </a:xfrm>
          <a:custGeom>
            <a:avLst/>
            <a:gdLst>
              <a:gd name="T0" fmla="*/ 175419 w 350837"/>
              <a:gd name="T1" fmla="*/ 0 h 334962"/>
              <a:gd name="T2" fmla="*/ 0 w 350837"/>
              <a:gd name="T3" fmla="*/ 127944 h 334962"/>
              <a:gd name="T4" fmla="*/ 67004 w 350837"/>
              <a:gd name="T5" fmla="*/ 334961 h 334962"/>
              <a:gd name="T6" fmla="*/ 283833 w 350837"/>
              <a:gd name="T7" fmla="*/ 334961 h 334962"/>
              <a:gd name="T8" fmla="*/ 350837 w 350837"/>
              <a:gd name="T9" fmla="*/ 127944 h 334962"/>
              <a:gd name="T10" fmla="*/ 3 60000 65536"/>
              <a:gd name="T11" fmla="*/ 2 60000 65536"/>
              <a:gd name="T12" fmla="*/ 1 60000 65536"/>
              <a:gd name="T13" fmla="*/ 1 60000 65536"/>
              <a:gd name="T14" fmla="*/ 0 60000 65536"/>
              <a:gd name="T15" fmla="*/ 108416 w 350837"/>
              <a:gd name="T16" fmla="*/ 127945 h 334962"/>
              <a:gd name="T17" fmla="*/ 242421 w 350837"/>
              <a:gd name="T18" fmla="*/ 255886 h 334962"/>
            </a:gdLst>
            <a:ahLst/>
            <a:cxnLst>
              <a:cxn ang="T10">
                <a:pos x="T0" y="T1"/>
              </a:cxn>
              <a:cxn ang="T11">
                <a:pos x="T2" y="T3"/>
              </a:cxn>
              <a:cxn ang="T12">
                <a:pos x="T4" y="T5"/>
              </a:cxn>
              <a:cxn ang="T13">
                <a:pos x="T6" y="T7"/>
              </a:cxn>
              <a:cxn ang="T14">
                <a:pos x="T8" y="T9"/>
              </a:cxn>
            </a:cxnLst>
            <a:rect l="T15" t="T16" r="T17" b="T18"/>
            <a:pathLst>
              <a:path w="350837" h="334962">
                <a:moveTo>
                  <a:pt x="0" y="127944"/>
                </a:moveTo>
                <a:lnTo>
                  <a:pt x="134009" y="127945"/>
                </a:lnTo>
                <a:lnTo>
                  <a:pt x="175419" y="0"/>
                </a:lnTo>
                <a:lnTo>
                  <a:pt x="216828" y="127945"/>
                </a:lnTo>
                <a:lnTo>
                  <a:pt x="350837" y="127944"/>
                </a:lnTo>
                <a:lnTo>
                  <a:pt x="242421" y="207017"/>
                </a:lnTo>
                <a:lnTo>
                  <a:pt x="283833" y="334961"/>
                </a:lnTo>
                <a:lnTo>
                  <a:pt x="175419" y="255886"/>
                </a:lnTo>
                <a:lnTo>
                  <a:pt x="67004" y="334961"/>
                </a:lnTo>
                <a:lnTo>
                  <a:pt x="108416" y="207017"/>
                </a:lnTo>
                <a:close/>
              </a:path>
            </a:pathLst>
          </a:cu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sz="900">
              <a:solidFill>
                <a:srgbClr val="000090"/>
              </a:solidFill>
              <a:latin typeface="+mn-lt"/>
              <a:ea typeface="ＭＳ Ｐゴシック" pitchFamily="-107" charset="-128"/>
              <a:cs typeface="ＭＳ Ｐゴシック" pitchFamily="-107" charset="-128"/>
            </a:endParaRPr>
          </a:p>
        </p:txBody>
      </p:sp>
      <p:sp>
        <p:nvSpPr>
          <p:cNvPr id="21" name="Étoile à 5 branches 20"/>
          <p:cNvSpPr>
            <a:spLocks noChangeAspect="1"/>
          </p:cNvSpPr>
          <p:nvPr/>
        </p:nvSpPr>
        <p:spPr bwMode="auto">
          <a:xfrm>
            <a:off x="323850" y="1912938"/>
            <a:ext cx="309563" cy="263525"/>
          </a:xfrm>
          <a:custGeom>
            <a:avLst/>
            <a:gdLst>
              <a:gd name="T0" fmla="*/ 154782 w 309563"/>
              <a:gd name="T1" fmla="*/ 0 h 263525"/>
              <a:gd name="T2" fmla="*/ 0 w 309563"/>
              <a:gd name="T3" fmla="*/ 100657 h 263525"/>
              <a:gd name="T4" fmla="*/ 59121 w 309563"/>
              <a:gd name="T5" fmla="*/ 263524 h 263525"/>
              <a:gd name="T6" fmla="*/ 250442 w 309563"/>
              <a:gd name="T7" fmla="*/ 263524 h 263525"/>
              <a:gd name="T8" fmla="*/ 309563 w 309563"/>
              <a:gd name="T9" fmla="*/ 100657 h 263525"/>
              <a:gd name="T10" fmla="*/ 3 60000 65536"/>
              <a:gd name="T11" fmla="*/ 2 60000 65536"/>
              <a:gd name="T12" fmla="*/ 1 60000 65536"/>
              <a:gd name="T13" fmla="*/ 1 60000 65536"/>
              <a:gd name="T14" fmla="*/ 0 60000 65536"/>
              <a:gd name="T15" fmla="*/ 95661 w 309563"/>
              <a:gd name="T16" fmla="*/ 100658 h 263525"/>
              <a:gd name="T17" fmla="*/ 213902 w 309563"/>
              <a:gd name="T18" fmla="*/ 201314 h 263525"/>
            </a:gdLst>
            <a:ahLst/>
            <a:cxnLst>
              <a:cxn ang="T10">
                <a:pos x="T0" y="T1"/>
              </a:cxn>
              <a:cxn ang="T11">
                <a:pos x="T2" y="T3"/>
              </a:cxn>
              <a:cxn ang="T12">
                <a:pos x="T4" y="T5"/>
              </a:cxn>
              <a:cxn ang="T13">
                <a:pos x="T6" y="T7"/>
              </a:cxn>
              <a:cxn ang="T14">
                <a:pos x="T8" y="T9"/>
              </a:cxn>
            </a:cxnLst>
            <a:rect l="T15" t="T16" r="T17" b="T18"/>
            <a:pathLst>
              <a:path w="309563" h="263525">
                <a:moveTo>
                  <a:pt x="0" y="100657"/>
                </a:moveTo>
                <a:lnTo>
                  <a:pt x="118243" y="100658"/>
                </a:lnTo>
                <a:lnTo>
                  <a:pt x="154782" y="0"/>
                </a:lnTo>
                <a:lnTo>
                  <a:pt x="191320" y="100658"/>
                </a:lnTo>
                <a:lnTo>
                  <a:pt x="309563" y="100657"/>
                </a:lnTo>
                <a:lnTo>
                  <a:pt x="213902" y="162867"/>
                </a:lnTo>
                <a:lnTo>
                  <a:pt x="250442" y="263524"/>
                </a:lnTo>
                <a:lnTo>
                  <a:pt x="154782" y="201314"/>
                </a:lnTo>
                <a:lnTo>
                  <a:pt x="59121" y="263524"/>
                </a:lnTo>
                <a:lnTo>
                  <a:pt x="95661" y="162867"/>
                </a:lnTo>
                <a:close/>
              </a:path>
            </a:pathLst>
          </a:custGeom>
          <a:solidFill>
            <a:srgbClr val="E46C0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sz="900">
              <a:solidFill>
                <a:srgbClr val="604A7B"/>
              </a:solidFill>
              <a:latin typeface="+mn-lt"/>
              <a:ea typeface="ＭＳ Ｐゴシック" pitchFamily="-107" charset="-128"/>
              <a:cs typeface="ＭＳ Ｐゴシック" pitchFamily="-107" charset="-128"/>
            </a:endParaRPr>
          </a:p>
        </p:txBody>
      </p:sp>
      <p:sp>
        <p:nvSpPr>
          <p:cNvPr id="24" name="Étoile à 5 branches 23"/>
          <p:cNvSpPr>
            <a:spLocks noChangeAspect="1"/>
          </p:cNvSpPr>
          <p:nvPr/>
        </p:nvSpPr>
        <p:spPr bwMode="auto">
          <a:xfrm>
            <a:off x="1139825" y="3994150"/>
            <a:ext cx="309563" cy="263525"/>
          </a:xfrm>
          <a:custGeom>
            <a:avLst/>
            <a:gdLst>
              <a:gd name="T0" fmla="*/ 154782 w 309563"/>
              <a:gd name="T1" fmla="*/ 0 h 263525"/>
              <a:gd name="T2" fmla="*/ 0 w 309563"/>
              <a:gd name="T3" fmla="*/ 100657 h 263525"/>
              <a:gd name="T4" fmla="*/ 59121 w 309563"/>
              <a:gd name="T5" fmla="*/ 263524 h 263525"/>
              <a:gd name="T6" fmla="*/ 250442 w 309563"/>
              <a:gd name="T7" fmla="*/ 263524 h 263525"/>
              <a:gd name="T8" fmla="*/ 309563 w 309563"/>
              <a:gd name="T9" fmla="*/ 100657 h 263525"/>
              <a:gd name="T10" fmla="*/ 3 60000 65536"/>
              <a:gd name="T11" fmla="*/ 2 60000 65536"/>
              <a:gd name="T12" fmla="*/ 1 60000 65536"/>
              <a:gd name="T13" fmla="*/ 1 60000 65536"/>
              <a:gd name="T14" fmla="*/ 0 60000 65536"/>
              <a:gd name="T15" fmla="*/ 95661 w 309563"/>
              <a:gd name="T16" fmla="*/ 100658 h 263525"/>
              <a:gd name="T17" fmla="*/ 213902 w 309563"/>
              <a:gd name="T18" fmla="*/ 201314 h 263525"/>
            </a:gdLst>
            <a:ahLst/>
            <a:cxnLst>
              <a:cxn ang="T10">
                <a:pos x="T0" y="T1"/>
              </a:cxn>
              <a:cxn ang="T11">
                <a:pos x="T2" y="T3"/>
              </a:cxn>
              <a:cxn ang="T12">
                <a:pos x="T4" y="T5"/>
              </a:cxn>
              <a:cxn ang="T13">
                <a:pos x="T6" y="T7"/>
              </a:cxn>
              <a:cxn ang="T14">
                <a:pos x="T8" y="T9"/>
              </a:cxn>
            </a:cxnLst>
            <a:rect l="T15" t="T16" r="T17" b="T18"/>
            <a:pathLst>
              <a:path w="309563" h="263525">
                <a:moveTo>
                  <a:pt x="0" y="100657"/>
                </a:moveTo>
                <a:lnTo>
                  <a:pt x="118243" y="100658"/>
                </a:lnTo>
                <a:lnTo>
                  <a:pt x="154782" y="0"/>
                </a:lnTo>
                <a:lnTo>
                  <a:pt x="191320" y="100658"/>
                </a:lnTo>
                <a:lnTo>
                  <a:pt x="309563" y="100657"/>
                </a:lnTo>
                <a:lnTo>
                  <a:pt x="213902" y="162867"/>
                </a:lnTo>
                <a:lnTo>
                  <a:pt x="250442" y="263524"/>
                </a:lnTo>
                <a:lnTo>
                  <a:pt x="154782" y="201314"/>
                </a:lnTo>
                <a:lnTo>
                  <a:pt x="59121" y="263524"/>
                </a:lnTo>
                <a:lnTo>
                  <a:pt x="95661" y="162867"/>
                </a:lnTo>
                <a:close/>
              </a:path>
            </a:pathLst>
          </a:custGeom>
          <a:solidFill>
            <a:srgbClr val="E46C0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sz="900">
              <a:solidFill>
                <a:srgbClr val="604A7B"/>
              </a:solidFill>
              <a:latin typeface="+mn-lt"/>
              <a:ea typeface="ＭＳ Ｐゴシック" pitchFamily="-107" charset="-128"/>
              <a:cs typeface="ＭＳ Ｐゴシック" pitchFamily="-107" charset="-128"/>
            </a:endParaRPr>
          </a:p>
        </p:txBody>
      </p:sp>
      <p:sp>
        <p:nvSpPr>
          <p:cNvPr id="17421" name="Titre 1"/>
          <p:cNvSpPr txBox="1">
            <a:spLocks/>
          </p:cNvSpPr>
          <p:nvPr/>
        </p:nvSpPr>
        <p:spPr bwMode="auto">
          <a:xfrm flipH="1">
            <a:off x="1050999" y="1052736"/>
            <a:ext cx="7337425" cy="210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buClr>
                <a:schemeClr val="tx2"/>
              </a:buClr>
              <a:buSzPct val="100000"/>
            </a:pPr>
            <a:r>
              <a:rPr lang="fr-FR" altLang="fr-FR" sz="1600" b="1" dirty="0">
                <a:solidFill>
                  <a:srgbClr val="000000"/>
                </a:solidFill>
                <a:latin typeface="Calibri" pitchFamily="34" charset="0"/>
                <a:cs typeface="Calibri" pitchFamily="34" charset="0"/>
              </a:rPr>
              <a:t>Les acteurs culturels et créatifs </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Un accès facilité aux financements </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Des projets de coopération européenne pour encourager les acteurs à opérer à une échelle transnationale et internationale, promouvoir la circulation d’œuvres culturelles et créatives, stimuler la mobilité des acteurs</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Un soutien à la traduction d’œuvres littéraires </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Des plateformes européennes pour faciliter l’émergence de talents et promouvoir les secteurs culturels et créatifs </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Des réseaux européens pour renforcer la capacité des acteurs à opérer à une échelle transnationale et internationale </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Le développement de festivals et de labels culturels : capitale européenne de la culture, prix européens, label du patrimoine…</a:t>
            </a:r>
            <a:endParaRPr lang="fr-FR" altLang="fr-FR" sz="1400" dirty="0">
              <a:solidFill>
                <a:srgbClr val="000000"/>
              </a:solidFill>
              <a:latin typeface="Calibri" pitchFamily="34" charset="0"/>
              <a:cs typeface="Calibri" pitchFamily="34" charset="0"/>
            </a:endParaRPr>
          </a:p>
        </p:txBody>
      </p:sp>
      <p:sp>
        <p:nvSpPr>
          <p:cNvPr id="17422" name="Titre 1"/>
          <p:cNvSpPr txBox="1">
            <a:spLocks/>
          </p:cNvSpPr>
          <p:nvPr/>
        </p:nvSpPr>
        <p:spPr bwMode="auto">
          <a:xfrm flipH="1">
            <a:off x="1992114" y="3429000"/>
            <a:ext cx="6252294" cy="202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buClr>
                <a:schemeClr val="tx2"/>
              </a:buClr>
              <a:buSzPct val="100000"/>
            </a:pPr>
            <a:r>
              <a:rPr lang="fr-FR" altLang="fr-FR" sz="1600" b="1" dirty="0">
                <a:solidFill>
                  <a:srgbClr val="000000"/>
                </a:solidFill>
                <a:latin typeface="Calibri" pitchFamily="34" charset="0"/>
                <a:cs typeface="Calibri" pitchFamily="34" charset="0"/>
              </a:rPr>
              <a:t>Les opérateurs du secteur audiovisuel </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Un accès facilité aux financements</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Des manifestations commerciales et des outils commerciaux en ligne</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La création et le développement d’outils informatiques pour les professionnels </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Des activités promouvant la culture cinématographique et suscitant l’intérêt du public</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La conception et coproduction d’œuvres cinématographiques, télévisuelles et interactives (jeux vidéo en particulier) </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Un soutien à la distribution de films européens et non européens</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Une gamme complète de mesures de formation professionnelle</a:t>
            </a:r>
          </a:p>
          <a:p>
            <a:pPr algn="just" eaLnBrk="1" hangingPunct="1">
              <a:buClr>
                <a:schemeClr val="tx2"/>
              </a:buClr>
              <a:buSzPct val="100000"/>
            </a:pPr>
            <a:r>
              <a:rPr lang="fr-FR" altLang="fr-FR" sz="1200" dirty="0">
                <a:solidFill>
                  <a:srgbClr val="000000"/>
                </a:solidFill>
                <a:latin typeface="Calibri" pitchFamily="34" charset="0"/>
                <a:cs typeface="Calibri" pitchFamily="34" charset="0"/>
              </a:rPr>
              <a:t>Un réseau d’exploitation de salles européennes</a:t>
            </a:r>
          </a:p>
        </p:txBody>
      </p:sp>
    </p:spTree>
    <p:extLst>
      <p:ext uri="{BB962C8B-B14F-4D97-AF65-F5344CB8AC3E}">
        <p14:creationId xmlns:p14="http://schemas.microsoft.com/office/powerpoint/2010/main" xmlns="" val="3969731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A2CF2C6-3F35-40C6-824F-7C9C2DED3044}" type="slidenum">
              <a:rPr lang="fr-FR" altLang="fr-FR" sz="1200">
                <a:solidFill>
                  <a:srgbClr val="898989"/>
                </a:solidFill>
                <a:latin typeface="Calibri" pitchFamily="34" charset="0"/>
              </a:rPr>
              <a:pPr eaLnBrk="1" hangingPunct="1"/>
              <a:t>72</a:t>
            </a:fld>
            <a:endParaRPr lang="fr-FR" altLang="fr-FR" sz="1200">
              <a:solidFill>
                <a:srgbClr val="898989"/>
              </a:solidFill>
              <a:latin typeface="Calibri" pitchFamily="34" charset="0"/>
            </a:endParaRPr>
          </a:p>
        </p:txBody>
      </p:sp>
      <p:sp>
        <p:nvSpPr>
          <p:cNvPr id="13" name="Titre 1"/>
          <p:cNvSpPr>
            <a:spLocks noGrp="1"/>
          </p:cNvSpPr>
          <p:nvPr>
            <p:ph type="ctrTitle"/>
          </p:nvPr>
        </p:nvSpPr>
        <p:spPr>
          <a:xfrm>
            <a:off x="122835" y="361431"/>
            <a:ext cx="9021165" cy="835321"/>
          </a:xfrm>
          <a:ln>
            <a:miter lim="800000"/>
            <a:headEnd/>
            <a:tailEnd/>
          </a:ln>
        </p:spPr>
        <p:txBody>
          <a:bodyPr rtlCol="0">
            <a:normAutofit fontScale="90000"/>
          </a:bodyPr>
          <a:lstStyle/>
          <a:p>
            <a:pPr algn="l" eaLnBrk="1" fontAlgn="auto" hangingPunct="1">
              <a:spcBef>
                <a:spcPts val="0"/>
              </a:spcBef>
              <a:spcAft>
                <a:spcPts val="0"/>
              </a:spcAft>
              <a:buClr>
                <a:schemeClr val="tx2"/>
              </a:buClr>
              <a:buSzPct val="100000"/>
              <a:defRPr/>
            </a:pPr>
            <a:r>
              <a:rPr lang="fr-FR" sz="4000" b="1" dirty="0" smtClean="0">
                <a:solidFill>
                  <a:schemeClr val="tx2"/>
                </a:solidFill>
                <a:cs typeface="Calibri"/>
              </a:rPr>
              <a:t>Europe créative, comment candidater?</a:t>
            </a:r>
            <a:endParaRPr lang="fr-FR" dirty="0" smtClean="0">
              <a:ln>
                <a:solidFill>
                  <a:schemeClr val="tx2"/>
                </a:solidFill>
              </a:ln>
              <a:solidFill>
                <a:schemeClr val="tx2"/>
              </a:solidFill>
              <a:ea typeface="+mj-ea"/>
              <a:cs typeface="+mj-cs"/>
            </a:endParaRPr>
          </a:p>
        </p:txBody>
      </p:sp>
      <p:sp>
        <p:nvSpPr>
          <p:cNvPr id="29" name="Rectangle 28"/>
          <p:cNvSpPr/>
          <p:nvPr/>
        </p:nvSpPr>
        <p:spPr>
          <a:xfrm>
            <a:off x="1725613" y="2524125"/>
            <a:ext cx="1601787" cy="3032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a:solidFill>
                  <a:schemeClr val="bg1"/>
                </a:solidFill>
                <a:latin typeface="Arial" pitchFamily="-107" charset="0"/>
                <a:ea typeface="Arial" pitchFamily="-107" charset="0"/>
                <a:cs typeface="Arial" pitchFamily="-107" charset="0"/>
              </a:rPr>
              <a:t>Formatio</a:t>
            </a:r>
            <a:r>
              <a:rPr lang="fr-FR">
                <a:solidFill>
                  <a:srgbClr val="FFFFFF"/>
                </a:solidFill>
                <a:latin typeface="Arial" pitchFamily="-107" charset="0"/>
                <a:ea typeface="Arial" pitchFamily="-107" charset="0"/>
                <a:cs typeface="Arial" pitchFamily="-107" charset="0"/>
              </a:rPr>
              <a:t>n</a:t>
            </a:r>
          </a:p>
        </p:txBody>
      </p:sp>
      <p:sp>
        <p:nvSpPr>
          <p:cNvPr id="19461" name="Titre 1"/>
          <p:cNvSpPr txBox="1">
            <a:spLocks/>
          </p:cNvSpPr>
          <p:nvPr/>
        </p:nvSpPr>
        <p:spPr bwMode="auto">
          <a:xfrm flipH="1">
            <a:off x="1193800" y="3257550"/>
            <a:ext cx="8102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chemeClr val="tx2"/>
              </a:buClr>
              <a:buSzPct val="100000"/>
            </a:pPr>
            <a:endParaRPr lang="fr-FR" altLang="fr-FR" sz="1600" b="1">
              <a:solidFill>
                <a:srgbClr val="000000"/>
              </a:solidFill>
              <a:latin typeface="Calibri" pitchFamily="34" charset="0"/>
              <a:cs typeface="Calibri" pitchFamily="34" charset="0"/>
            </a:endParaRPr>
          </a:p>
        </p:txBody>
      </p:sp>
      <p:sp>
        <p:nvSpPr>
          <p:cNvPr id="19462" name="Titre 1"/>
          <p:cNvSpPr txBox="1">
            <a:spLocks/>
          </p:cNvSpPr>
          <p:nvPr/>
        </p:nvSpPr>
        <p:spPr bwMode="auto">
          <a:xfrm flipH="1">
            <a:off x="1228725" y="1684338"/>
            <a:ext cx="80676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chemeClr val="tx2"/>
              </a:buClr>
              <a:buSzPct val="100000"/>
            </a:pPr>
            <a:endParaRPr lang="fr-FR" altLang="fr-FR" sz="1400" b="1">
              <a:solidFill>
                <a:srgbClr val="000000"/>
              </a:solidFill>
              <a:latin typeface="Calibri" pitchFamily="34" charset="0"/>
              <a:cs typeface="Calibri" pitchFamily="34" charset="0"/>
            </a:endParaRPr>
          </a:p>
          <a:p>
            <a:pPr eaLnBrk="1" hangingPunct="1">
              <a:buClr>
                <a:schemeClr val="tx2"/>
              </a:buClr>
              <a:buSzPct val="100000"/>
            </a:pPr>
            <a:endParaRPr lang="fr-FR" altLang="fr-FR" sz="1400">
              <a:solidFill>
                <a:srgbClr val="000000"/>
              </a:solidFill>
              <a:latin typeface="Calibri" pitchFamily="34" charset="0"/>
              <a:cs typeface="Calibri" pitchFamily="34" charset="0"/>
            </a:endParaRPr>
          </a:p>
        </p:txBody>
      </p:sp>
      <p:pic>
        <p:nvPicPr>
          <p:cNvPr id="19463" name="Picture 2" descr="j031822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216370">
            <a:off x="7239000" y="1011238"/>
            <a:ext cx="86995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rot="5400000">
            <a:off x="5363369" y="3058319"/>
            <a:ext cx="6858000" cy="741362"/>
          </a:xfrm>
          <a:prstGeom prst="rect">
            <a:avLst/>
          </a:prstGeom>
          <a:solidFill>
            <a:schemeClr val="tx2"/>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fr-FR" sz="3000">
                <a:solidFill>
                  <a:srgbClr val="FFFFFF"/>
                </a:solidFill>
                <a:latin typeface="Arial" pitchFamily="-107" charset="0"/>
                <a:ea typeface="Arial" pitchFamily="-107" charset="0"/>
                <a:cs typeface="Arial" pitchFamily="-107" charset="0"/>
              </a:rPr>
              <a:t>	 EUROPE CREATIVE</a:t>
            </a:r>
          </a:p>
        </p:txBody>
      </p:sp>
      <p:sp>
        <p:nvSpPr>
          <p:cNvPr id="18" name="Étoile à 5 branches 17"/>
          <p:cNvSpPr>
            <a:spLocks noChangeArrowheads="1"/>
          </p:cNvSpPr>
          <p:nvPr/>
        </p:nvSpPr>
        <p:spPr bwMode="auto">
          <a:xfrm>
            <a:off x="8596313" y="204788"/>
            <a:ext cx="350837" cy="334962"/>
          </a:xfrm>
          <a:custGeom>
            <a:avLst/>
            <a:gdLst>
              <a:gd name="T0" fmla="*/ 175419 w 350837"/>
              <a:gd name="T1" fmla="*/ 0 h 334962"/>
              <a:gd name="T2" fmla="*/ 0 w 350837"/>
              <a:gd name="T3" fmla="*/ 127944 h 334962"/>
              <a:gd name="T4" fmla="*/ 67004 w 350837"/>
              <a:gd name="T5" fmla="*/ 334961 h 334962"/>
              <a:gd name="T6" fmla="*/ 283833 w 350837"/>
              <a:gd name="T7" fmla="*/ 334961 h 334962"/>
              <a:gd name="T8" fmla="*/ 350837 w 350837"/>
              <a:gd name="T9" fmla="*/ 127944 h 334962"/>
              <a:gd name="T10" fmla="*/ 3 60000 65536"/>
              <a:gd name="T11" fmla="*/ 2 60000 65536"/>
              <a:gd name="T12" fmla="*/ 1 60000 65536"/>
              <a:gd name="T13" fmla="*/ 1 60000 65536"/>
              <a:gd name="T14" fmla="*/ 0 60000 65536"/>
              <a:gd name="T15" fmla="*/ 108416 w 350837"/>
              <a:gd name="T16" fmla="*/ 127945 h 334962"/>
              <a:gd name="T17" fmla="*/ 242421 w 350837"/>
              <a:gd name="T18" fmla="*/ 255886 h 334962"/>
            </a:gdLst>
            <a:ahLst/>
            <a:cxnLst>
              <a:cxn ang="T10">
                <a:pos x="T0" y="T1"/>
              </a:cxn>
              <a:cxn ang="T11">
                <a:pos x="T2" y="T3"/>
              </a:cxn>
              <a:cxn ang="T12">
                <a:pos x="T4" y="T5"/>
              </a:cxn>
              <a:cxn ang="T13">
                <a:pos x="T6" y="T7"/>
              </a:cxn>
              <a:cxn ang="T14">
                <a:pos x="T8" y="T9"/>
              </a:cxn>
            </a:cxnLst>
            <a:rect l="T15" t="T16" r="T17" b="T18"/>
            <a:pathLst>
              <a:path w="350837" h="334962">
                <a:moveTo>
                  <a:pt x="0" y="127944"/>
                </a:moveTo>
                <a:lnTo>
                  <a:pt x="134009" y="127945"/>
                </a:lnTo>
                <a:lnTo>
                  <a:pt x="175419" y="0"/>
                </a:lnTo>
                <a:lnTo>
                  <a:pt x="216828" y="127945"/>
                </a:lnTo>
                <a:lnTo>
                  <a:pt x="350837" y="127944"/>
                </a:lnTo>
                <a:lnTo>
                  <a:pt x="242421" y="207017"/>
                </a:lnTo>
                <a:lnTo>
                  <a:pt x="283833" y="334961"/>
                </a:lnTo>
                <a:lnTo>
                  <a:pt x="175419" y="255886"/>
                </a:lnTo>
                <a:lnTo>
                  <a:pt x="67004" y="334961"/>
                </a:lnTo>
                <a:lnTo>
                  <a:pt x="108416" y="207017"/>
                </a:lnTo>
                <a:close/>
              </a:path>
            </a:pathLst>
          </a:cu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sz="900">
              <a:solidFill>
                <a:srgbClr val="000090"/>
              </a:solidFill>
              <a:latin typeface="+mn-lt"/>
              <a:ea typeface="ＭＳ Ｐゴシック" pitchFamily="-107" charset="-128"/>
              <a:cs typeface="ＭＳ Ｐゴシック" pitchFamily="-107" charset="-128"/>
            </a:endParaRPr>
          </a:p>
        </p:txBody>
      </p:sp>
      <p:sp>
        <p:nvSpPr>
          <p:cNvPr id="14" name="Étoile à 5 branches 13"/>
          <p:cNvSpPr>
            <a:spLocks noChangeAspect="1"/>
          </p:cNvSpPr>
          <p:nvPr/>
        </p:nvSpPr>
        <p:spPr bwMode="auto">
          <a:xfrm>
            <a:off x="706438" y="1328738"/>
            <a:ext cx="309562" cy="263525"/>
          </a:xfrm>
          <a:custGeom>
            <a:avLst/>
            <a:gdLst>
              <a:gd name="T0" fmla="*/ 154781 w 309562"/>
              <a:gd name="T1" fmla="*/ 0 h 263525"/>
              <a:gd name="T2" fmla="*/ 0 w 309562"/>
              <a:gd name="T3" fmla="*/ 100657 h 263525"/>
              <a:gd name="T4" fmla="*/ 59121 w 309562"/>
              <a:gd name="T5" fmla="*/ 263524 h 263525"/>
              <a:gd name="T6" fmla="*/ 250441 w 309562"/>
              <a:gd name="T7" fmla="*/ 263524 h 263525"/>
              <a:gd name="T8" fmla="*/ 309562 w 309562"/>
              <a:gd name="T9" fmla="*/ 100657 h 263525"/>
              <a:gd name="T10" fmla="*/ 3 60000 65536"/>
              <a:gd name="T11" fmla="*/ 2 60000 65536"/>
              <a:gd name="T12" fmla="*/ 1 60000 65536"/>
              <a:gd name="T13" fmla="*/ 1 60000 65536"/>
              <a:gd name="T14" fmla="*/ 0 60000 65536"/>
              <a:gd name="T15" fmla="*/ 95661 w 309562"/>
              <a:gd name="T16" fmla="*/ 100658 h 263525"/>
              <a:gd name="T17" fmla="*/ 213901 w 309562"/>
              <a:gd name="T18" fmla="*/ 201314 h 263525"/>
            </a:gdLst>
            <a:ahLst/>
            <a:cxnLst>
              <a:cxn ang="T10">
                <a:pos x="T0" y="T1"/>
              </a:cxn>
              <a:cxn ang="T11">
                <a:pos x="T2" y="T3"/>
              </a:cxn>
              <a:cxn ang="T12">
                <a:pos x="T4" y="T5"/>
              </a:cxn>
              <a:cxn ang="T13">
                <a:pos x="T6" y="T7"/>
              </a:cxn>
              <a:cxn ang="T14">
                <a:pos x="T8" y="T9"/>
              </a:cxn>
            </a:cxnLst>
            <a:rect l="T15" t="T16" r="T17" b="T18"/>
            <a:pathLst>
              <a:path w="309562" h="263525">
                <a:moveTo>
                  <a:pt x="0" y="100657"/>
                </a:moveTo>
                <a:lnTo>
                  <a:pt x="118243" y="100658"/>
                </a:lnTo>
                <a:lnTo>
                  <a:pt x="154781" y="0"/>
                </a:lnTo>
                <a:lnTo>
                  <a:pt x="191319" y="100658"/>
                </a:lnTo>
                <a:lnTo>
                  <a:pt x="309562" y="100657"/>
                </a:lnTo>
                <a:lnTo>
                  <a:pt x="213901" y="162867"/>
                </a:lnTo>
                <a:lnTo>
                  <a:pt x="250441" y="263524"/>
                </a:lnTo>
                <a:lnTo>
                  <a:pt x="154781" y="201314"/>
                </a:lnTo>
                <a:lnTo>
                  <a:pt x="59121" y="263524"/>
                </a:lnTo>
                <a:lnTo>
                  <a:pt x="95661" y="162867"/>
                </a:lnTo>
                <a:close/>
              </a:path>
            </a:pathLst>
          </a:custGeom>
          <a:solidFill>
            <a:srgbClr val="E46C0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sz="900">
              <a:solidFill>
                <a:srgbClr val="604A7B"/>
              </a:solidFill>
              <a:latin typeface="+mn-lt"/>
              <a:ea typeface="ＭＳ Ｐゴシック" pitchFamily="-107" charset="-128"/>
              <a:cs typeface="ＭＳ Ｐゴシック" pitchFamily="-107" charset="-128"/>
            </a:endParaRPr>
          </a:p>
        </p:txBody>
      </p:sp>
      <p:sp>
        <p:nvSpPr>
          <p:cNvPr id="15" name="Rectangle à coins arrondis 14"/>
          <p:cNvSpPr/>
          <p:nvPr/>
        </p:nvSpPr>
        <p:spPr>
          <a:xfrm>
            <a:off x="725488" y="2524125"/>
            <a:ext cx="7231062" cy="2914813"/>
          </a:xfrm>
          <a:prstGeom prst="roundRect">
            <a:avLst/>
          </a:prstGeom>
          <a:gradFill flip="none" rotWithShape="1">
            <a:gsLst>
              <a:gs pos="68000">
                <a:schemeClr val="accent6">
                  <a:lumMod val="75000"/>
                </a:schemeClr>
              </a:gs>
              <a:gs pos="10000">
                <a:schemeClr val="accent6">
                  <a:lumMod val="60000"/>
                  <a:lumOff val="40000"/>
                </a:schemeClr>
              </a:gs>
            </a:gsLst>
            <a:path path="circle">
              <a:fillToRect l="100000" t="100000"/>
            </a:path>
            <a:tileRect r="-100000" b="-100000"/>
          </a:gra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600"/>
              </a:spcAft>
            </a:pPr>
            <a:endParaRPr lang="fr-FR" altLang="fr-FR" sz="1600" b="1" dirty="0">
              <a:solidFill>
                <a:srgbClr val="FFFFFF"/>
              </a:solidFill>
              <a:latin typeface="Calibri" pitchFamily="34" charset="0"/>
            </a:endParaRPr>
          </a:p>
          <a:p>
            <a:pPr eaLnBrk="1" hangingPunct="1">
              <a:spcAft>
                <a:spcPts val="600"/>
              </a:spcAft>
            </a:pPr>
            <a:endParaRPr lang="fr-FR" altLang="fr-FR" sz="1600" b="1" dirty="0">
              <a:solidFill>
                <a:srgbClr val="FFFFFF"/>
              </a:solidFill>
              <a:latin typeface="Calibri" pitchFamily="34" charset="0"/>
            </a:endParaRPr>
          </a:p>
          <a:p>
            <a:pPr eaLnBrk="1" hangingPunct="1">
              <a:spcAft>
                <a:spcPts val="600"/>
              </a:spcAft>
            </a:pPr>
            <a:endParaRPr lang="fr-FR" altLang="fr-FR" sz="1600" b="1" dirty="0">
              <a:solidFill>
                <a:srgbClr val="FFFFFF"/>
              </a:solidFill>
              <a:latin typeface="Calibri" pitchFamily="34" charset="0"/>
            </a:endParaRPr>
          </a:p>
          <a:p>
            <a:pPr eaLnBrk="1" hangingPunct="1">
              <a:spcAft>
                <a:spcPts val="600"/>
              </a:spcAft>
            </a:pPr>
            <a:endParaRPr lang="fr-FR" altLang="fr-FR" sz="1600" b="1" dirty="0">
              <a:solidFill>
                <a:srgbClr val="FFFFFF"/>
              </a:solidFill>
              <a:latin typeface="Calibri" pitchFamily="34" charset="0"/>
            </a:endParaRPr>
          </a:p>
          <a:p>
            <a:pPr eaLnBrk="1" hangingPunct="1">
              <a:spcAft>
                <a:spcPts val="600"/>
              </a:spcAft>
            </a:pPr>
            <a:endParaRPr lang="fr-FR" altLang="fr-FR" sz="1600" b="1" dirty="0">
              <a:solidFill>
                <a:srgbClr val="FFFFFF"/>
              </a:solidFill>
              <a:latin typeface="Calibri" pitchFamily="34" charset="0"/>
            </a:endParaRPr>
          </a:p>
          <a:p>
            <a:pPr eaLnBrk="1" hangingPunct="1">
              <a:spcAft>
                <a:spcPts val="600"/>
              </a:spcAft>
            </a:pPr>
            <a:endParaRPr lang="fr-FR" altLang="fr-FR" sz="1600" b="1" dirty="0">
              <a:solidFill>
                <a:srgbClr val="FFFFFF"/>
              </a:solidFill>
              <a:latin typeface="Calibri" pitchFamily="34" charset="0"/>
            </a:endParaRPr>
          </a:p>
          <a:p>
            <a:pPr eaLnBrk="1" hangingPunct="1">
              <a:spcAft>
                <a:spcPts val="600"/>
              </a:spcAft>
            </a:pPr>
            <a:endParaRPr lang="fr-FR" altLang="fr-FR" sz="1600" b="1" dirty="0">
              <a:solidFill>
                <a:srgbClr val="FFFFFF"/>
              </a:solidFill>
              <a:latin typeface="Calibri" pitchFamily="34" charset="0"/>
            </a:endParaRPr>
          </a:p>
          <a:p>
            <a:pPr eaLnBrk="1" hangingPunct="1">
              <a:spcAft>
                <a:spcPts val="600"/>
              </a:spcAft>
            </a:pPr>
            <a:r>
              <a:rPr lang="fr-FR" altLang="fr-FR" sz="1400" dirty="0">
                <a:solidFill>
                  <a:srgbClr val="000000"/>
                </a:solidFill>
                <a:latin typeface="Calibri" pitchFamily="34" charset="0"/>
              </a:rPr>
              <a:t>Quelques appels à projet :    </a:t>
            </a:r>
          </a:p>
          <a:p>
            <a:pPr eaLnBrk="1" hangingPunct="1">
              <a:spcAft>
                <a:spcPts val="600"/>
              </a:spcAft>
            </a:pPr>
            <a:r>
              <a:rPr lang="fr-FR" altLang="fr-FR" sz="1400" dirty="0">
                <a:solidFill>
                  <a:srgbClr val="000000"/>
                </a:solidFill>
                <a:latin typeface="Calibri" pitchFamily="34" charset="0"/>
              </a:rPr>
              <a:t>- Développement de l’audience/du public : 26/03/2015</a:t>
            </a:r>
          </a:p>
          <a:p>
            <a:pPr eaLnBrk="1" hangingPunct="1">
              <a:spcAft>
                <a:spcPts val="600"/>
              </a:spcAft>
              <a:buFontTx/>
              <a:buChar char="-"/>
            </a:pPr>
            <a:r>
              <a:rPr lang="fr-FR" altLang="fr-FR" sz="1400" dirty="0">
                <a:solidFill>
                  <a:srgbClr val="000000"/>
                </a:solidFill>
                <a:latin typeface="Calibri" pitchFamily="34" charset="0"/>
              </a:rPr>
              <a:t> Soutien à la distribution :  30/04/2015</a:t>
            </a:r>
          </a:p>
          <a:p>
            <a:pPr eaLnBrk="1" hangingPunct="1">
              <a:spcAft>
                <a:spcPts val="600"/>
              </a:spcAft>
              <a:buFontTx/>
              <a:buChar char="-"/>
            </a:pPr>
            <a:r>
              <a:rPr lang="fr-FR" altLang="fr-FR" sz="1400" dirty="0">
                <a:solidFill>
                  <a:srgbClr val="000000"/>
                </a:solidFill>
                <a:latin typeface="Calibri" pitchFamily="34" charset="0"/>
              </a:rPr>
              <a:t> Accompagnement du développement des jeux vidéos européens 2015 : 26/03/2015</a:t>
            </a:r>
          </a:p>
          <a:p>
            <a:pPr eaLnBrk="1" hangingPunct="1">
              <a:spcAft>
                <a:spcPts val="600"/>
              </a:spcAft>
              <a:buFontTx/>
              <a:buChar char="-"/>
            </a:pPr>
            <a:r>
              <a:rPr lang="fr-FR" altLang="fr-FR" sz="1400" dirty="0">
                <a:solidFill>
                  <a:srgbClr val="000000"/>
                </a:solidFill>
                <a:latin typeface="Calibri" pitchFamily="34" charset="0"/>
              </a:rPr>
              <a:t> Coproduction internationale/Fonds 2015 : 12/03/2015</a:t>
            </a:r>
          </a:p>
          <a:p>
            <a:pPr eaLnBrk="1" hangingPunct="1">
              <a:spcAft>
                <a:spcPts val="600"/>
              </a:spcAft>
              <a:buFontTx/>
              <a:buChar char="-"/>
            </a:pPr>
            <a:r>
              <a:rPr lang="fr-FR" altLang="fr-FR" sz="1400" dirty="0">
                <a:solidFill>
                  <a:srgbClr val="000000"/>
                </a:solidFill>
                <a:latin typeface="Calibri" pitchFamily="34" charset="0"/>
              </a:rPr>
              <a:t> Appel à candidature pour la capitale européenne de la culture 2021:  23/10/2015</a:t>
            </a:r>
          </a:p>
          <a:p>
            <a:pPr eaLnBrk="1" hangingPunct="1">
              <a:spcAft>
                <a:spcPts val="600"/>
              </a:spcAft>
              <a:buFontTx/>
              <a:buChar char="-"/>
            </a:pPr>
            <a:r>
              <a:rPr lang="fr-FR" altLang="fr-FR" sz="1400" dirty="0">
                <a:solidFill>
                  <a:srgbClr val="000000"/>
                </a:solidFill>
                <a:latin typeface="Calibri" pitchFamily="34" charset="0"/>
              </a:rPr>
              <a:t> Soutien à la plateforme européenne : 25/02/2015</a:t>
            </a:r>
          </a:p>
          <a:p>
            <a:pPr eaLnBrk="1" hangingPunct="1">
              <a:spcAft>
                <a:spcPts val="600"/>
              </a:spcAft>
              <a:buFontTx/>
              <a:buChar char="-"/>
            </a:pPr>
            <a:r>
              <a:rPr lang="fr-FR" altLang="fr-FR" sz="1400" dirty="0">
                <a:solidFill>
                  <a:srgbClr val="000000"/>
                </a:solidFill>
                <a:latin typeface="Calibri" pitchFamily="34" charset="0"/>
              </a:rPr>
              <a:t> Soutien au développement de projet commun 2015 : 15/01/2015, 16/04/2015</a:t>
            </a:r>
          </a:p>
          <a:p>
            <a:pPr eaLnBrk="1" hangingPunct="1">
              <a:spcAft>
                <a:spcPts val="600"/>
              </a:spcAft>
              <a:buFontTx/>
              <a:buChar char="-"/>
            </a:pPr>
            <a:r>
              <a:rPr lang="fr-FR" altLang="fr-FR" sz="1400" dirty="0">
                <a:solidFill>
                  <a:srgbClr val="000000"/>
                </a:solidFill>
                <a:latin typeface="Calibri" pitchFamily="34" charset="0"/>
              </a:rPr>
              <a:t> …</a:t>
            </a:r>
          </a:p>
          <a:p>
            <a:pPr eaLnBrk="1" hangingPunct="1">
              <a:spcAft>
                <a:spcPts val="600"/>
              </a:spcAft>
            </a:pPr>
            <a:endParaRPr lang="fr-FR" altLang="fr-FR" sz="1600" b="1" dirty="0">
              <a:solidFill>
                <a:srgbClr val="D80E1A"/>
              </a:solidFill>
              <a:latin typeface="Calibri" pitchFamily="34" charset="0"/>
            </a:endParaRPr>
          </a:p>
          <a:p>
            <a:pPr eaLnBrk="1" hangingPunct="1">
              <a:spcAft>
                <a:spcPts val="600"/>
              </a:spcAft>
            </a:pPr>
            <a:r>
              <a:rPr lang="fr-FR" altLang="fr-FR" sz="1600" b="1" dirty="0">
                <a:solidFill>
                  <a:srgbClr val="D80E1A"/>
                </a:solidFill>
                <a:latin typeface="Calibri" pitchFamily="34" charset="0"/>
              </a:rPr>
              <a:t> </a:t>
            </a:r>
          </a:p>
          <a:p>
            <a:pPr eaLnBrk="1" hangingPunct="1">
              <a:spcAft>
                <a:spcPts val="600"/>
              </a:spcAft>
            </a:pPr>
            <a:endParaRPr lang="fr-FR" altLang="fr-FR" sz="1600" b="1" dirty="0">
              <a:solidFill>
                <a:srgbClr val="D80E1A"/>
              </a:solidFill>
              <a:latin typeface="Calibri" pitchFamily="34" charset="0"/>
            </a:endParaRPr>
          </a:p>
          <a:p>
            <a:pPr eaLnBrk="1" hangingPunct="1">
              <a:spcAft>
                <a:spcPts val="600"/>
              </a:spcAft>
            </a:pPr>
            <a:endParaRPr lang="fr-FR" altLang="fr-FR" sz="1600" b="1" dirty="0">
              <a:solidFill>
                <a:srgbClr val="403152"/>
              </a:solidFill>
              <a:latin typeface="Calibri" pitchFamily="34" charset="0"/>
            </a:endParaRPr>
          </a:p>
          <a:p>
            <a:pPr eaLnBrk="1" hangingPunct="1">
              <a:spcAft>
                <a:spcPts val="600"/>
              </a:spcAft>
            </a:pPr>
            <a:endParaRPr lang="fr-FR" altLang="fr-FR" sz="1600" b="1" dirty="0">
              <a:solidFill>
                <a:srgbClr val="403152"/>
              </a:solidFill>
              <a:latin typeface="Calibri" pitchFamily="34" charset="0"/>
            </a:endParaRPr>
          </a:p>
          <a:p>
            <a:pPr eaLnBrk="1" hangingPunct="1">
              <a:spcAft>
                <a:spcPts val="600"/>
              </a:spcAft>
            </a:pPr>
            <a:endParaRPr lang="fr-FR" altLang="fr-FR" sz="1600" b="1" dirty="0">
              <a:solidFill>
                <a:srgbClr val="403152"/>
              </a:solidFill>
              <a:latin typeface="Calibri" pitchFamily="34" charset="0"/>
            </a:endParaRPr>
          </a:p>
          <a:p>
            <a:pPr eaLnBrk="1" hangingPunct="1">
              <a:spcAft>
                <a:spcPts val="600"/>
              </a:spcAft>
            </a:pPr>
            <a:endParaRPr lang="fr-FR" altLang="fr-FR" sz="1600" b="1" dirty="0">
              <a:solidFill>
                <a:srgbClr val="403152"/>
              </a:solidFill>
              <a:latin typeface="Calibri" pitchFamily="34" charset="0"/>
            </a:endParaRPr>
          </a:p>
          <a:p>
            <a:pPr eaLnBrk="1" hangingPunct="1">
              <a:spcAft>
                <a:spcPts val="600"/>
              </a:spcAft>
            </a:pPr>
            <a:endParaRPr lang="fr-FR" altLang="fr-FR" sz="1600" b="1" dirty="0">
              <a:solidFill>
                <a:srgbClr val="403152"/>
              </a:solidFill>
              <a:latin typeface="Calibri" pitchFamily="34" charset="0"/>
            </a:endParaRPr>
          </a:p>
        </p:txBody>
      </p:sp>
      <p:sp>
        <p:nvSpPr>
          <p:cNvPr id="19470" name="Titre 1"/>
          <p:cNvSpPr txBox="1">
            <a:spLocks/>
          </p:cNvSpPr>
          <p:nvPr/>
        </p:nvSpPr>
        <p:spPr bwMode="auto">
          <a:xfrm flipH="1">
            <a:off x="966788" y="1531938"/>
            <a:ext cx="7720012"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chemeClr val="tx2"/>
              </a:buClr>
              <a:buSzPct val="100000"/>
            </a:pPr>
            <a:r>
              <a:rPr lang="fr-FR" altLang="fr-FR" sz="2800" b="1">
                <a:solidFill>
                  <a:srgbClr val="000000"/>
                </a:solidFill>
                <a:latin typeface="Calibri" pitchFamily="34" charset="0"/>
                <a:cs typeface="Calibri" pitchFamily="34" charset="0"/>
              </a:rPr>
              <a:t>Des appels à projet pluriannuels</a:t>
            </a:r>
          </a:p>
          <a:p>
            <a:pPr eaLnBrk="1" hangingPunct="1">
              <a:buClr>
                <a:schemeClr val="tx2"/>
              </a:buClr>
              <a:buSzPct val="100000"/>
            </a:pPr>
            <a:endParaRPr lang="fr-FR" altLang="fr-FR" sz="1600">
              <a:solidFill>
                <a:srgbClr val="000000"/>
              </a:solidFill>
              <a:latin typeface="Calibri" pitchFamily="34" charset="0"/>
              <a:cs typeface="Calibri" pitchFamily="34" charset="0"/>
            </a:endParaRPr>
          </a:p>
          <a:p>
            <a:pPr eaLnBrk="1" hangingPunct="1">
              <a:buClr>
                <a:schemeClr val="tx2"/>
              </a:buClr>
              <a:buSzPct val="100000"/>
            </a:pPr>
            <a:r>
              <a:rPr lang="fr-FR" altLang="fr-FR" sz="1600">
                <a:solidFill>
                  <a:srgbClr val="000000"/>
                </a:solidFill>
                <a:latin typeface="Calibri" pitchFamily="34" charset="0"/>
                <a:cs typeface="Calibri" pitchFamily="34" charset="0"/>
              </a:rPr>
              <a:t>Calendrier 2015 : </a:t>
            </a:r>
            <a:r>
              <a:rPr lang="fr-FR" altLang="fr-FR" sz="1600">
                <a:solidFill>
                  <a:srgbClr val="000000"/>
                </a:solidFill>
                <a:latin typeface="Calibri" pitchFamily="34" charset="0"/>
                <a:cs typeface="Calibri" pitchFamily="34" charset="0"/>
                <a:hlinkClick r:id="rId3"/>
              </a:rPr>
              <a:t>http://eacea.ec.europa.eu/europe-creative/financement_fr</a:t>
            </a:r>
            <a:endParaRPr lang="fr-FR" altLang="fr-FR" sz="1600">
              <a:solidFill>
                <a:srgbClr val="000000"/>
              </a:solidFill>
              <a:latin typeface="Calibri" pitchFamily="34" charset="0"/>
              <a:cs typeface="Calibri" pitchFamily="34" charset="0"/>
            </a:endParaRPr>
          </a:p>
          <a:p>
            <a:pPr eaLnBrk="1" hangingPunct="1">
              <a:buClr>
                <a:schemeClr val="tx2"/>
              </a:buClr>
              <a:buSzPct val="100000"/>
            </a:pPr>
            <a:r>
              <a:rPr lang="fr-FR" altLang="fr-FR" sz="1600">
                <a:solidFill>
                  <a:srgbClr val="000000"/>
                </a:solidFill>
                <a:latin typeface="Calibri" pitchFamily="34" charset="0"/>
                <a:cs typeface="Calibri" pitchFamily="34" charset="0"/>
              </a:rPr>
              <a:t> </a:t>
            </a:r>
            <a:r>
              <a:rPr lang="fr-FR" altLang="fr-FR" sz="1600" b="1">
                <a:solidFill>
                  <a:srgbClr val="000000"/>
                </a:solidFill>
                <a:latin typeface="Calibri" pitchFamily="34" charset="0"/>
                <a:cs typeface="Calibri" pitchFamily="34" charset="0"/>
              </a:rPr>
              <a:t> </a:t>
            </a:r>
          </a:p>
        </p:txBody>
      </p:sp>
    </p:spTree>
    <p:extLst>
      <p:ext uri="{BB962C8B-B14F-4D97-AF65-F5344CB8AC3E}">
        <p14:creationId xmlns:p14="http://schemas.microsoft.com/office/powerpoint/2010/main" xmlns="" val="21766883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5F1C6F2-6DD1-4A41-8BA1-AFF807F48508}" type="slidenum">
              <a:rPr lang="fr-FR" altLang="fr-FR" sz="1200">
                <a:solidFill>
                  <a:srgbClr val="898989"/>
                </a:solidFill>
                <a:latin typeface="Calibri" pitchFamily="34" charset="0"/>
              </a:rPr>
              <a:pPr eaLnBrk="1" hangingPunct="1"/>
              <a:t>73</a:t>
            </a:fld>
            <a:endParaRPr lang="fr-FR" altLang="fr-FR" sz="1200">
              <a:solidFill>
                <a:srgbClr val="898989"/>
              </a:solidFill>
              <a:latin typeface="Calibri" pitchFamily="34" charset="0"/>
            </a:endParaRPr>
          </a:p>
        </p:txBody>
      </p:sp>
      <p:sp>
        <p:nvSpPr>
          <p:cNvPr id="13" name="Titre 1"/>
          <p:cNvSpPr>
            <a:spLocks noGrp="1"/>
          </p:cNvSpPr>
          <p:nvPr>
            <p:ph type="ctrTitle"/>
          </p:nvPr>
        </p:nvSpPr>
        <p:spPr>
          <a:xfrm>
            <a:off x="904554" y="-21579"/>
            <a:ext cx="8042596" cy="1122658"/>
          </a:xfrm>
          <a:ln>
            <a:miter lim="800000"/>
            <a:headEnd/>
            <a:tailEnd/>
          </a:ln>
        </p:spPr>
        <p:txBody>
          <a:bodyPr rtlCol="0">
            <a:normAutofit fontScale="90000"/>
          </a:bodyPr>
          <a:lstStyle/>
          <a:p>
            <a:pPr algn="l" eaLnBrk="1" fontAlgn="auto" hangingPunct="1">
              <a:spcBef>
                <a:spcPts val="0"/>
              </a:spcBef>
              <a:spcAft>
                <a:spcPts val="0"/>
              </a:spcAft>
              <a:buClr>
                <a:schemeClr val="tx2"/>
              </a:buClr>
              <a:buSzPct val="100000"/>
              <a:defRPr/>
            </a:pPr>
            <a:r>
              <a:rPr lang="fr-FR" sz="4000" b="1" dirty="0" smtClean="0">
                <a:solidFill>
                  <a:schemeClr val="tx2"/>
                </a:solidFill>
                <a:cs typeface="Calibri"/>
              </a:rPr>
              <a:t>Europe créative… les contacts</a:t>
            </a:r>
            <a:endParaRPr lang="fr-FR" dirty="0" smtClean="0">
              <a:ln>
                <a:solidFill>
                  <a:schemeClr val="tx2"/>
                </a:solidFill>
              </a:ln>
              <a:solidFill>
                <a:schemeClr val="tx2"/>
              </a:solidFill>
              <a:ea typeface="+mj-ea"/>
              <a:cs typeface="+mj-cs"/>
            </a:endParaRPr>
          </a:p>
        </p:txBody>
      </p:sp>
      <p:sp>
        <p:nvSpPr>
          <p:cNvPr id="29" name="Rectangle 28"/>
          <p:cNvSpPr/>
          <p:nvPr/>
        </p:nvSpPr>
        <p:spPr>
          <a:xfrm>
            <a:off x="1725613" y="2524125"/>
            <a:ext cx="1601787" cy="3032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a:solidFill>
                  <a:schemeClr val="bg1"/>
                </a:solidFill>
                <a:latin typeface="Arial" pitchFamily="-107" charset="0"/>
                <a:ea typeface="Arial" pitchFamily="-107" charset="0"/>
                <a:cs typeface="Arial" pitchFamily="-107" charset="0"/>
              </a:rPr>
              <a:t>Formatio</a:t>
            </a:r>
            <a:r>
              <a:rPr lang="fr-FR">
                <a:solidFill>
                  <a:srgbClr val="FFFFFF"/>
                </a:solidFill>
                <a:latin typeface="Arial" pitchFamily="-107" charset="0"/>
                <a:ea typeface="Arial" pitchFamily="-107" charset="0"/>
                <a:cs typeface="Arial" pitchFamily="-107" charset="0"/>
              </a:rPr>
              <a:t>n</a:t>
            </a:r>
          </a:p>
        </p:txBody>
      </p:sp>
      <p:sp>
        <p:nvSpPr>
          <p:cNvPr id="10" name="Rectangle à coins arrondis 9"/>
          <p:cNvSpPr/>
          <p:nvPr/>
        </p:nvSpPr>
        <p:spPr>
          <a:xfrm>
            <a:off x="306388" y="1335088"/>
            <a:ext cx="5788025" cy="1009650"/>
          </a:xfrm>
          <a:prstGeom prst="roundRect">
            <a:avLst/>
          </a:prstGeom>
          <a:gradFill flip="none" rotWithShape="1">
            <a:gsLst>
              <a:gs pos="29000">
                <a:schemeClr val="accent6">
                  <a:lumMod val="75000"/>
                </a:schemeClr>
              </a:gs>
              <a:gs pos="100000">
                <a:schemeClr val="accent6"/>
              </a:gs>
              <a:gs pos="63000">
                <a:schemeClr val="accent6">
                  <a:lumMod val="75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600"/>
              </a:spcBef>
            </a:pPr>
            <a:r>
              <a:rPr lang="fr-FR" altLang="fr-FR" sz="1600" b="1">
                <a:solidFill>
                  <a:schemeClr val="bg1"/>
                </a:solidFill>
                <a:latin typeface="Calibri (Corps)" charset="0"/>
              </a:rPr>
              <a:t>Votre contact de proximité </a:t>
            </a:r>
          </a:p>
          <a:p>
            <a:pPr eaLnBrk="1" hangingPunct="1">
              <a:spcBef>
                <a:spcPts val="600"/>
              </a:spcBef>
            </a:pPr>
            <a:r>
              <a:rPr lang="fr-FR" altLang="fr-FR" sz="1200" b="1">
                <a:solidFill>
                  <a:srgbClr val="000000"/>
                </a:solidFill>
                <a:latin typeface="Calibri" pitchFamily="34" charset="0"/>
              </a:rPr>
              <a:t>Votre Centre d’Information Europe Direct (CIED) </a:t>
            </a:r>
          </a:p>
          <a:p>
            <a:pPr eaLnBrk="1" hangingPunct="1"/>
            <a:r>
              <a:rPr lang="fr-FR" altLang="fr-FR" sz="1200">
                <a:solidFill>
                  <a:srgbClr val="000000"/>
                </a:solidFill>
                <a:latin typeface="Calibri" pitchFamily="34" charset="0"/>
                <a:hlinkClick r:id="rId2"/>
              </a:rPr>
              <a:t>www.europedirectfrance.eu</a:t>
            </a:r>
            <a:endParaRPr lang="fr-FR" altLang="fr-FR" sz="1200">
              <a:solidFill>
                <a:srgbClr val="000000"/>
              </a:solidFill>
              <a:latin typeface="Calibri" pitchFamily="34" charset="0"/>
            </a:endParaRPr>
          </a:p>
          <a:p>
            <a:pPr eaLnBrk="1" hangingPunct="1"/>
            <a:r>
              <a:rPr lang="fr-FR" altLang="fr-FR" sz="1200" b="1">
                <a:solidFill>
                  <a:srgbClr val="000000"/>
                </a:solidFill>
                <a:latin typeface="Calibri" pitchFamily="34" charset="0"/>
              </a:rPr>
              <a:t> </a:t>
            </a:r>
          </a:p>
        </p:txBody>
      </p:sp>
      <p:sp>
        <p:nvSpPr>
          <p:cNvPr id="14" name="Rectangle 13"/>
          <p:cNvSpPr/>
          <p:nvPr/>
        </p:nvSpPr>
        <p:spPr>
          <a:xfrm rot="5400000">
            <a:off x="5363369" y="3058319"/>
            <a:ext cx="6858000" cy="741362"/>
          </a:xfrm>
          <a:prstGeom prst="rect">
            <a:avLst/>
          </a:prstGeom>
          <a:solidFill>
            <a:schemeClr val="tx2"/>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fr-FR" sz="3000">
                <a:solidFill>
                  <a:srgbClr val="FFFFFF"/>
                </a:solidFill>
                <a:latin typeface="Arial" pitchFamily="-107" charset="0"/>
                <a:ea typeface="Arial" pitchFamily="-107" charset="0"/>
                <a:cs typeface="Arial" pitchFamily="-107" charset="0"/>
              </a:rPr>
              <a:t>	 EUROPE CREATIVE</a:t>
            </a:r>
          </a:p>
        </p:txBody>
      </p:sp>
      <p:sp>
        <p:nvSpPr>
          <p:cNvPr id="15" name="Étoile à 5 branches 14"/>
          <p:cNvSpPr>
            <a:spLocks noChangeArrowheads="1"/>
          </p:cNvSpPr>
          <p:nvPr/>
        </p:nvSpPr>
        <p:spPr bwMode="auto">
          <a:xfrm>
            <a:off x="8596313" y="204788"/>
            <a:ext cx="350837" cy="334962"/>
          </a:xfrm>
          <a:custGeom>
            <a:avLst/>
            <a:gdLst>
              <a:gd name="T0" fmla="*/ 175419 w 350837"/>
              <a:gd name="T1" fmla="*/ 0 h 334962"/>
              <a:gd name="T2" fmla="*/ 0 w 350837"/>
              <a:gd name="T3" fmla="*/ 127944 h 334962"/>
              <a:gd name="T4" fmla="*/ 67004 w 350837"/>
              <a:gd name="T5" fmla="*/ 334961 h 334962"/>
              <a:gd name="T6" fmla="*/ 283833 w 350837"/>
              <a:gd name="T7" fmla="*/ 334961 h 334962"/>
              <a:gd name="T8" fmla="*/ 350837 w 350837"/>
              <a:gd name="T9" fmla="*/ 127944 h 334962"/>
              <a:gd name="T10" fmla="*/ 3 60000 65536"/>
              <a:gd name="T11" fmla="*/ 2 60000 65536"/>
              <a:gd name="T12" fmla="*/ 1 60000 65536"/>
              <a:gd name="T13" fmla="*/ 1 60000 65536"/>
              <a:gd name="T14" fmla="*/ 0 60000 65536"/>
              <a:gd name="T15" fmla="*/ 108416 w 350837"/>
              <a:gd name="T16" fmla="*/ 127945 h 334962"/>
              <a:gd name="T17" fmla="*/ 242421 w 350837"/>
              <a:gd name="T18" fmla="*/ 255886 h 334962"/>
            </a:gdLst>
            <a:ahLst/>
            <a:cxnLst>
              <a:cxn ang="T10">
                <a:pos x="T0" y="T1"/>
              </a:cxn>
              <a:cxn ang="T11">
                <a:pos x="T2" y="T3"/>
              </a:cxn>
              <a:cxn ang="T12">
                <a:pos x="T4" y="T5"/>
              </a:cxn>
              <a:cxn ang="T13">
                <a:pos x="T6" y="T7"/>
              </a:cxn>
              <a:cxn ang="T14">
                <a:pos x="T8" y="T9"/>
              </a:cxn>
            </a:cxnLst>
            <a:rect l="T15" t="T16" r="T17" b="T18"/>
            <a:pathLst>
              <a:path w="350837" h="334962">
                <a:moveTo>
                  <a:pt x="0" y="127944"/>
                </a:moveTo>
                <a:lnTo>
                  <a:pt x="134009" y="127945"/>
                </a:lnTo>
                <a:lnTo>
                  <a:pt x="175419" y="0"/>
                </a:lnTo>
                <a:lnTo>
                  <a:pt x="216828" y="127945"/>
                </a:lnTo>
                <a:lnTo>
                  <a:pt x="350837" y="127944"/>
                </a:lnTo>
                <a:lnTo>
                  <a:pt x="242421" y="207017"/>
                </a:lnTo>
                <a:lnTo>
                  <a:pt x="283833" y="334961"/>
                </a:lnTo>
                <a:lnTo>
                  <a:pt x="175419" y="255886"/>
                </a:lnTo>
                <a:lnTo>
                  <a:pt x="67004" y="334961"/>
                </a:lnTo>
                <a:lnTo>
                  <a:pt x="108416" y="207017"/>
                </a:lnTo>
                <a:close/>
              </a:path>
            </a:pathLst>
          </a:cu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sz="900">
              <a:solidFill>
                <a:srgbClr val="000090"/>
              </a:solidFill>
              <a:latin typeface="+mn-lt"/>
              <a:ea typeface="ＭＳ Ｐゴシック" pitchFamily="-107" charset="-128"/>
              <a:cs typeface="ＭＳ Ｐゴシック" pitchFamily="-107" charset="-128"/>
            </a:endParaRPr>
          </a:p>
        </p:txBody>
      </p:sp>
      <p:pic>
        <p:nvPicPr>
          <p:cNvPr id="20490" name="Image 14" descr="Capture d’écran 2015-01-26 à 10.52.14.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1600" y="0"/>
            <a:ext cx="901700"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1" name="ZoneTexte 8"/>
          <p:cNvSpPr txBox="1">
            <a:spLocks noChangeArrowheads="1"/>
          </p:cNvSpPr>
          <p:nvPr/>
        </p:nvSpPr>
        <p:spPr bwMode="auto">
          <a:xfrm>
            <a:off x="2911475" y="5946775"/>
            <a:ext cx="5392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400" i="1"/>
              <a:t>Plus d’informations sur la fiche détaillée (boîte à outils CIED</a:t>
            </a:r>
            <a:r>
              <a:rPr lang="fr-FR" altLang="fr-FR" sz="1400"/>
              <a:t>) </a:t>
            </a:r>
          </a:p>
        </p:txBody>
      </p:sp>
      <p:sp>
        <p:nvSpPr>
          <p:cNvPr id="11" name="Rectangle à coins arrondis 10"/>
          <p:cNvSpPr/>
          <p:nvPr/>
        </p:nvSpPr>
        <p:spPr>
          <a:xfrm>
            <a:off x="1725613" y="2524125"/>
            <a:ext cx="6464300" cy="3262312"/>
          </a:xfrm>
          <a:prstGeom prst="roundRect">
            <a:avLst/>
          </a:prstGeom>
          <a:gradFill flip="none" rotWithShape="1">
            <a:gsLst>
              <a:gs pos="65000">
                <a:schemeClr val="accent6">
                  <a:lumMod val="75000"/>
                </a:schemeClr>
              </a:gs>
              <a:gs pos="3000">
                <a:srgbClr val="FFFFFF"/>
              </a:gs>
            </a:gsLst>
            <a:path path="circle">
              <a:fillToRect l="100000" t="100000"/>
            </a:path>
            <a:tileRect r="-100000" b="-100000"/>
          </a:gra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600"/>
              </a:spcAft>
            </a:pPr>
            <a:endParaRPr lang="fr-FR" altLang="fr-FR" sz="1600" b="1">
              <a:solidFill>
                <a:srgbClr val="FFFFFF"/>
              </a:solidFill>
              <a:latin typeface="Calibri" pitchFamily="34" charset="0"/>
            </a:endParaRPr>
          </a:p>
          <a:p>
            <a:pPr eaLnBrk="1" hangingPunct="1">
              <a:spcAft>
                <a:spcPts val="600"/>
              </a:spcAft>
            </a:pPr>
            <a:r>
              <a:rPr lang="fr-FR" altLang="fr-FR" sz="1600" b="1">
                <a:solidFill>
                  <a:srgbClr val="FFFFFF"/>
                </a:solidFill>
                <a:latin typeface="Calibri" pitchFamily="34" charset="0"/>
              </a:rPr>
              <a:t>Vos autres contacts </a:t>
            </a:r>
          </a:p>
          <a:p>
            <a:pPr eaLnBrk="1" hangingPunct="1"/>
            <a:r>
              <a:rPr lang="fr-FR" altLang="fr-FR" sz="1200" b="1">
                <a:solidFill>
                  <a:srgbClr val="000000"/>
                </a:solidFill>
                <a:latin typeface="Calibri" pitchFamily="34" charset="0"/>
                <a:cs typeface="Calibri" pitchFamily="34" charset="0"/>
              </a:rPr>
              <a:t>Contact national </a:t>
            </a:r>
          </a:p>
          <a:p>
            <a:pPr eaLnBrk="1" hangingPunct="1"/>
            <a:r>
              <a:rPr lang="fr-FR" altLang="fr-FR" sz="1200">
                <a:solidFill>
                  <a:srgbClr val="000000"/>
                </a:solidFill>
                <a:latin typeface="Calibri" pitchFamily="34" charset="0"/>
                <a:cs typeface="Calibri" pitchFamily="34" charset="0"/>
              </a:rPr>
              <a:t>Sous-programme « Culture »</a:t>
            </a:r>
          </a:p>
          <a:p>
            <a:pPr eaLnBrk="1" hangingPunct="1"/>
            <a:r>
              <a:rPr lang="fr-FR" altLang="fr-FR" sz="1200">
                <a:solidFill>
                  <a:srgbClr val="000000"/>
                </a:solidFill>
                <a:latin typeface="Calibri" pitchFamily="34" charset="0"/>
                <a:cs typeface="Calibri" pitchFamily="34" charset="0"/>
              </a:rPr>
              <a:t>Relais-Culture-Europe, Paris</a:t>
            </a:r>
          </a:p>
          <a:p>
            <a:pPr eaLnBrk="1" hangingPunct="1"/>
            <a:r>
              <a:rPr lang="fr-FR" altLang="fr-FR" sz="1200">
                <a:solidFill>
                  <a:srgbClr val="000000"/>
                </a:solidFill>
                <a:latin typeface="Calibri" pitchFamily="34" charset="0"/>
                <a:cs typeface="Calibri" pitchFamily="34" charset="0"/>
              </a:rPr>
              <a:t>E-Mail : </a:t>
            </a:r>
            <a:r>
              <a:rPr lang="fr-FR" altLang="fr-FR" sz="1200">
                <a:solidFill>
                  <a:srgbClr val="000000"/>
                </a:solidFill>
                <a:latin typeface="Calibri" pitchFamily="34" charset="0"/>
                <a:cs typeface="Calibri" pitchFamily="34" charset="0"/>
                <a:hlinkClick r:id="rId4"/>
              </a:rPr>
              <a:t>info@relais-culture-europe.org</a:t>
            </a:r>
            <a:r>
              <a:rPr lang="fr-FR" altLang="fr-FR" sz="1200">
                <a:solidFill>
                  <a:srgbClr val="000000"/>
                </a:solidFill>
                <a:latin typeface="Calibri" pitchFamily="34" charset="0"/>
                <a:cs typeface="Calibri" pitchFamily="34" charset="0"/>
              </a:rPr>
              <a:t> / Web : </a:t>
            </a:r>
            <a:r>
              <a:rPr lang="fr-FR" altLang="fr-FR" sz="1200">
                <a:solidFill>
                  <a:srgbClr val="000000"/>
                </a:solidFill>
                <a:latin typeface="Calibri" pitchFamily="34" charset="0"/>
                <a:cs typeface="Calibri" pitchFamily="34" charset="0"/>
                <a:hlinkClick r:id="rId5"/>
              </a:rPr>
              <a:t>http://www.europecreativefrance.eu/</a:t>
            </a:r>
            <a:endParaRPr lang="fr-FR" altLang="fr-FR" sz="1200">
              <a:solidFill>
                <a:srgbClr val="000000"/>
              </a:solidFill>
              <a:latin typeface="Calibri" pitchFamily="34" charset="0"/>
              <a:cs typeface="Calibri" pitchFamily="34" charset="0"/>
            </a:endParaRPr>
          </a:p>
          <a:p>
            <a:pPr eaLnBrk="1" hangingPunct="1"/>
            <a:endParaRPr lang="fr-FR" altLang="fr-FR" sz="1200">
              <a:solidFill>
                <a:srgbClr val="000000"/>
              </a:solidFill>
              <a:latin typeface="Calibri" pitchFamily="34" charset="0"/>
              <a:cs typeface="Calibri" pitchFamily="34" charset="0"/>
            </a:endParaRPr>
          </a:p>
          <a:p>
            <a:pPr eaLnBrk="1" hangingPunct="1"/>
            <a:r>
              <a:rPr lang="fr-FR" altLang="fr-FR" sz="1200">
                <a:solidFill>
                  <a:srgbClr val="000000"/>
                </a:solidFill>
                <a:latin typeface="Calibri" pitchFamily="34" charset="0"/>
                <a:cs typeface="Calibri" pitchFamily="34" charset="0"/>
              </a:rPr>
              <a:t>Sous-programme « MEDIA »</a:t>
            </a:r>
          </a:p>
          <a:p>
            <a:pPr eaLnBrk="1" hangingPunct="1"/>
            <a:r>
              <a:rPr lang="fr-FR" altLang="fr-FR" sz="1200">
                <a:solidFill>
                  <a:srgbClr val="000000"/>
                </a:solidFill>
                <a:latin typeface="Calibri" pitchFamily="34" charset="0"/>
                <a:cs typeface="Calibri" pitchFamily="34" charset="0"/>
              </a:rPr>
              <a:t>Bureau Europe Créative MEDIA France, Paris</a:t>
            </a:r>
          </a:p>
          <a:p>
            <a:pPr eaLnBrk="1" hangingPunct="1"/>
            <a:r>
              <a:rPr lang="fr-FR" altLang="fr-FR" sz="1200">
                <a:solidFill>
                  <a:srgbClr val="000000"/>
                </a:solidFill>
                <a:latin typeface="Calibri" pitchFamily="34" charset="0"/>
                <a:cs typeface="Calibri" pitchFamily="34" charset="0"/>
              </a:rPr>
              <a:t>E-Mail : </a:t>
            </a:r>
            <a:r>
              <a:rPr lang="fr-FR" altLang="fr-FR" sz="1200">
                <a:solidFill>
                  <a:srgbClr val="000000"/>
                </a:solidFill>
                <a:latin typeface="Calibri" pitchFamily="34" charset="0"/>
                <a:cs typeface="Calibri" pitchFamily="34" charset="0"/>
                <a:hlinkClick r:id="rId6"/>
              </a:rPr>
              <a:t>info@mediafrance.eu</a:t>
            </a:r>
            <a:r>
              <a:rPr lang="fr-FR" altLang="fr-FR" sz="1200">
                <a:solidFill>
                  <a:srgbClr val="000000"/>
                </a:solidFill>
                <a:latin typeface="Calibri" pitchFamily="34" charset="0"/>
                <a:cs typeface="Calibri" pitchFamily="34" charset="0"/>
              </a:rPr>
              <a:t> / Web : </a:t>
            </a:r>
            <a:r>
              <a:rPr lang="fr-FR" altLang="fr-FR" sz="1200">
                <a:solidFill>
                  <a:srgbClr val="000000"/>
                </a:solidFill>
                <a:latin typeface="Calibri" pitchFamily="34" charset="0"/>
                <a:cs typeface="Calibri" pitchFamily="34" charset="0"/>
                <a:hlinkClick r:id="rId5"/>
              </a:rPr>
              <a:t>http://www.europecreativefrance.eu/</a:t>
            </a:r>
            <a:endParaRPr lang="fr-FR" altLang="fr-FR" sz="1200">
              <a:solidFill>
                <a:srgbClr val="000000"/>
              </a:solidFill>
              <a:latin typeface="Calibri" pitchFamily="34" charset="0"/>
              <a:cs typeface="Calibri" pitchFamily="34" charset="0"/>
            </a:endParaRPr>
          </a:p>
          <a:p>
            <a:pPr eaLnBrk="1" hangingPunct="1">
              <a:buClr>
                <a:schemeClr val="tx2"/>
              </a:buClr>
              <a:buSzPct val="100000"/>
            </a:pPr>
            <a:endParaRPr lang="fr-FR" altLang="fr-FR" sz="1200">
              <a:solidFill>
                <a:srgbClr val="000000"/>
              </a:solidFill>
              <a:latin typeface="Calibri" pitchFamily="34" charset="0"/>
              <a:cs typeface="Calibri" pitchFamily="34" charset="0"/>
            </a:endParaRPr>
          </a:p>
          <a:p>
            <a:pPr eaLnBrk="1" hangingPunct="1">
              <a:buClr>
                <a:schemeClr val="tx2"/>
              </a:buClr>
              <a:buSzPct val="100000"/>
            </a:pPr>
            <a:r>
              <a:rPr lang="fr-FR" altLang="fr-FR" sz="1200" b="1">
                <a:solidFill>
                  <a:srgbClr val="000000"/>
                </a:solidFill>
                <a:latin typeface="Calibri" pitchFamily="34" charset="0"/>
                <a:cs typeface="Calibri" pitchFamily="34" charset="0"/>
              </a:rPr>
              <a:t>Contact européen</a:t>
            </a:r>
          </a:p>
          <a:p>
            <a:pPr eaLnBrk="1" hangingPunct="1"/>
            <a:r>
              <a:rPr lang="fr-FR" altLang="fr-FR" sz="1200">
                <a:solidFill>
                  <a:srgbClr val="000000"/>
                </a:solidFill>
                <a:latin typeface="Calibri" pitchFamily="34" charset="0"/>
                <a:cs typeface="Calibri" pitchFamily="34" charset="0"/>
              </a:rPr>
              <a:t>Agence exécutive "Education, audiovisuel et culture" (EACEA) – Bruxelles</a:t>
            </a:r>
          </a:p>
          <a:p>
            <a:pPr eaLnBrk="1" hangingPunct="1"/>
            <a:r>
              <a:rPr lang="fr-FR" altLang="fr-FR" sz="1200">
                <a:solidFill>
                  <a:srgbClr val="000000"/>
                </a:solidFill>
                <a:latin typeface="Calibri" pitchFamily="34" charset="0"/>
                <a:cs typeface="Calibri" pitchFamily="34" charset="0"/>
              </a:rPr>
              <a:t>Web : </a:t>
            </a:r>
            <a:r>
              <a:rPr lang="fr-FR" altLang="fr-FR" sz="1200" u="sng">
                <a:solidFill>
                  <a:srgbClr val="FFFFFF"/>
                </a:solidFill>
                <a:latin typeface="Calibri" pitchFamily="34" charset="0"/>
                <a:hlinkClick r:id="rId7"/>
              </a:rPr>
              <a:t>http://eacea.ec.europa.eu/europe-creative_fr</a:t>
            </a:r>
            <a:r>
              <a:rPr lang="fr-FR" altLang="fr-FR" sz="1200">
                <a:solidFill>
                  <a:srgbClr val="FFFFFF"/>
                </a:solidFill>
                <a:latin typeface="Calibri" pitchFamily="34" charset="0"/>
              </a:rPr>
              <a:t> </a:t>
            </a:r>
            <a:endParaRPr lang="fr-FR" altLang="fr-FR" sz="1200">
              <a:solidFill>
                <a:srgbClr val="000000"/>
              </a:solidFill>
              <a:latin typeface="Calibri" pitchFamily="34" charset="0"/>
              <a:cs typeface="Calibri" pitchFamily="34" charset="0"/>
            </a:endParaRPr>
          </a:p>
          <a:p>
            <a:pPr eaLnBrk="1" hangingPunct="1"/>
            <a:r>
              <a:rPr lang="fr-FR" altLang="fr-FR" sz="1200">
                <a:solidFill>
                  <a:srgbClr val="000000"/>
                </a:solidFill>
                <a:latin typeface="Calibri" pitchFamily="34" charset="0"/>
                <a:cs typeface="Calibri" pitchFamily="34" charset="0"/>
              </a:rPr>
              <a:t>Sous-programme « MEDIA » : </a:t>
            </a:r>
            <a:r>
              <a:rPr lang="fr-FR" altLang="fr-FR" sz="1200">
                <a:solidFill>
                  <a:srgbClr val="000000"/>
                </a:solidFill>
                <a:latin typeface="Calibri" pitchFamily="34" charset="0"/>
                <a:cs typeface="Calibri" pitchFamily="34" charset="0"/>
                <a:hlinkClick r:id="rId8"/>
              </a:rPr>
              <a:t>http://eacea.ec.europa.eu/europe-creative/media_fr</a:t>
            </a:r>
            <a:endParaRPr lang="fr-FR" altLang="fr-FR" sz="1200">
              <a:solidFill>
                <a:srgbClr val="000000"/>
              </a:solidFill>
              <a:latin typeface="Calibri" pitchFamily="34" charset="0"/>
              <a:cs typeface="Calibri" pitchFamily="34" charset="0"/>
            </a:endParaRPr>
          </a:p>
          <a:p>
            <a:pPr eaLnBrk="1" hangingPunct="1"/>
            <a:r>
              <a:rPr lang="fr-FR" altLang="fr-FR" sz="1200">
                <a:solidFill>
                  <a:srgbClr val="000000"/>
                </a:solidFill>
                <a:latin typeface="Calibri" pitchFamily="34" charset="0"/>
                <a:cs typeface="Calibri" pitchFamily="34" charset="0"/>
              </a:rPr>
              <a:t>Sous-programme « Culture » : </a:t>
            </a:r>
            <a:r>
              <a:rPr lang="fr-FR" altLang="fr-FR" sz="1200" u="sng">
                <a:solidFill>
                  <a:srgbClr val="FFFFFF"/>
                </a:solidFill>
                <a:latin typeface="Calibri" pitchFamily="34" charset="0"/>
                <a:hlinkClick r:id="rId9"/>
              </a:rPr>
              <a:t>http://eacea.ec.europa.eu/europe-creative/culture_fr</a:t>
            </a:r>
            <a:endParaRPr lang="fr-FR" altLang="fr-FR" sz="1200">
              <a:solidFill>
                <a:srgbClr val="FFFFFF"/>
              </a:solidFill>
              <a:latin typeface="Calibri" pitchFamily="34" charset="0"/>
            </a:endParaRPr>
          </a:p>
          <a:p>
            <a:pPr eaLnBrk="1" hangingPunct="1"/>
            <a:endParaRPr lang="fr-FR" altLang="fr-FR" sz="1200">
              <a:solidFill>
                <a:srgbClr val="000000"/>
              </a:solidFill>
              <a:latin typeface="Calibri" pitchFamily="34" charset="0"/>
              <a:cs typeface="Calibri" pitchFamily="34" charset="0"/>
            </a:endParaRPr>
          </a:p>
          <a:p>
            <a:pPr eaLnBrk="1" hangingPunct="1"/>
            <a:endParaRPr lang="fr-FR" altLang="fr-FR" sz="1400" b="1">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xmlns="" val="429486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846137"/>
          </a:xfrm>
        </p:spPr>
        <p:txBody>
          <a:bodyPr>
            <a:normAutofit fontScale="90000"/>
          </a:bodyPr>
          <a:lstStyle/>
          <a:p>
            <a:pPr algn="ctr">
              <a:defRPr/>
            </a:pPr>
            <a:r>
              <a:rPr lang="fr-FR" altLang="fr-FR" sz="4000" b="1" dirty="0" smtClean="0">
                <a:solidFill>
                  <a:srgbClr val="00B050"/>
                </a:solidFill>
              </a:rPr>
              <a:t>Life</a:t>
            </a:r>
            <a:r>
              <a:rPr lang="fr-FR" altLang="fr-FR" dirty="0" smtClean="0">
                <a:solidFill>
                  <a:srgbClr val="002060"/>
                </a:solidFill>
              </a:rPr>
              <a:t/>
            </a:r>
            <a:br>
              <a:rPr lang="fr-FR" altLang="fr-FR" dirty="0" smtClean="0">
                <a:solidFill>
                  <a:srgbClr val="002060"/>
                </a:solidFill>
              </a:rPr>
            </a:br>
            <a:endParaRPr lang="fr-FR" b="1" dirty="0">
              <a:solidFill>
                <a:srgbClr val="00B050"/>
              </a:solidFill>
            </a:endParaRPr>
          </a:p>
        </p:txBody>
      </p:sp>
      <p:sp>
        <p:nvSpPr>
          <p:cNvPr id="25603" name="Espace réservé du contenu 2"/>
          <p:cNvSpPr>
            <a:spLocks noGrp="1"/>
          </p:cNvSpPr>
          <p:nvPr>
            <p:ph idx="1"/>
          </p:nvPr>
        </p:nvSpPr>
        <p:spPr>
          <a:xfrm>
            <a:off x="395288" y="1142984"/>
            <a:ext cx="8229600" cy="5454666"/>
          </a:xfrm>
        </p:spPr>
        <p:txBody>
          <a:bodyPr>
            <a:normAutofit/>
          </a:bodyPr>
          <a:lstStyle/>
          <a:p>
            <a:pPr marL="0" indent="0">
              <a:buFont typeface="Arial" charset="0"/>
              <a:buNone/>
              <a:defRPr/>
            </a:pPr>
            <a:endParaRPr lang="fr-FR" altLang="fr-FR" sz="1000" dirty="0" smtClean="0">
              <a:solidFill>
                <a:srgbClr val="002060"/>
              </a:solidFill>
            </a:endParaRPr>
          </a:p>
          <a:p>
            <a:pPr marL="0" indent="0">
              <a:buFont typeface="Arial" charset="0"/>
              <a:buNone/>
              <a:defRPr/>
            </a:pPr>
            <a:r>
              <a:rPr lang="fr-FR" altLang="fr-FR" dirty="0" smtClean="0">
                <a:solidFill>
                  <a:srgbClr val="002060"/>
                </a:solidFill>
                <a:sym typeface="Wingdings"/>
              </a:rPr>
              <a:t>Programme de Démonstration &amp; de Communication sur l’Innovation et l’Environnement</a:t>
            </a:r>
          </a:p>
          <a:p>
            <a:pPr>
              <a:buFont typeface="Wingdings" pitchFamily="2" charset="2"/>
              <a:buChar char="Ä"/>
              <a:defRPr/>
            </a:pPr>
            <a:r>
              <a:rPr lang="fr-FR" altLang="fr-FR" dirty="0">
                <a:solidFill>
                  <a:srgbClr val="002060"/>
                </a:solidFill>
                <a:sym typeface="Wingdings"/>
              </a:rPr>
              <a:t> </a:t>
            </a:r>
            <a:r>
              <a:rPr lang="fr-FR" altLang="fr-FR" dirty="0" smtClean="0">
                <a:solidFill>
                  <a:srgbClr val="002060"/>
                </a:solidFill>
                <a:sym typeface="Wingdings"/>
              </a:rPr>
              <a:t>Collectivités, PME et Entreprises </a:t>
            </a:r>
          </a:p>
          <a:p>
            <a:pPr>
              <a:buFont typeface="Wingdings" pitchFamily="2" charset="2"/>
              <a:buChar char="Ä"/>
              <a:defRPr/>
            </a:pPr>
            <a:r>
              <a:rPr lang="fr-FR" altLang="fr-FR" dirty="0" smtClean="0">
                <a:solidFill>
                  <a:srgbClr val="002060"/>
                </a:solidFill>
                <a:sym typeface="Wingdings"/>
              </a:rPr>
              <a:t>Fonctionne par appels à projets</a:t>
            </a:r>
          </a:p>
          <a:p>
            <a:r>
              <a:rPr lang="fr-FR" dirty="0" smtClean="0">
                <a:solidFill>
                  <a:srgbClr val="002060"/>
                </a:solidFill>
              </a:rPr>
              <a:t>Sous programme Environnement (75%) – 2,5 milliards d’€</a:t>
            </a:r>
          </a:p>
          <a:p>
            <a:r>
              <a:rPr lang="fr-FR" dirty="0" smtClean="0">
                <a:solidFill>
                  <a:srgbClr val="002060"/>
                </a:solidFill>
              </a:rPr>
              <a:t> Sous-programme Climat (25%)-  864 millions d’€</a:t>
            </a:r>
          </a:p>
          <a:p>
            <a:r>
              <a:rPr lang="fr-FR" dirty="0" smtClean="0">
                <a:solidFill>
                  <a:srgbClr val="002060"/>
                </a:solidFill>
              </a:rPr>
              <a:t> Dont subventions aux ONG : 2 à 3 %</a:t>
            </a:r>
          </a:p>
          <a:p>
            <a:pPr>
              <a:buFont typeface="Wingdings"/>
              <a:buChar char="à"/>
            </a:pPr>
            <a:r>
              <a:rPr lang="fr-FR" altLang="fr-FR" dirty="0" smtClean="0">
                <a:solidFill>
                  <a:srgbClr val="002060"/>
                </a:solidFill>
              </a:rPr>
              <a:t>Mise en œuvres des objectifs « croissance durable » de la stratégie Europe 2020 </a:t>
            </a:r>
          </a:p>
          <a:p>
            <a:pPr>
              <a:buFont typeface="Wingdings" pitchFamily="2" charset="2"/>
              <a:buChar char="Ä"/>
              <a:defRPr/>
            </a:pPr>
            <a:r>
              <a:rPr lang="fr-FR" dirty="0" smtClean="0">
                <a:solidFill>
                  <a:srgbClr val="002060"/>
                </a:solidFill>
              </a:rPr>
              <a:t>Budget européen sur 2014-2020 : 3,5 milliards d’euros</a:t>
            </a:r>
          </a:p>
          <a:p>
            <a:pPr>
              <a:buFont typeface="Wingdings" pitchFamily="2" charset="2"/>
              <a:buChar char="Ä"/>
              <a:defRPr/>
            </a:pPr>
            <a:r>
              <a:rPr lang="fr-FR" altLang="fr-FR" dirty="0" smtClean="0">
                <a:solidFill>
                  <a:srgbClr val="002060"/>
                </a:solidFill>
                <a:sym typeface="Wingdings"/>
              </a:rPr>
              <a:t>Contact = Ministère de l’écologie</a:t>
            </a:r>
          </a:p>
          <a:p>
            <a:pPr>
              <a:buNone/>
            </a:pPr>
            <a:endParaRPr lang="fr-FR" altLang="fr-FR" dirty="0" smtClean="0">
              <a:solidFill>
                <a:srgbClr val="002060"/>
              </a:solidFill>
            </a:endParaRPr>
          </a:p>
          <a:p>
            <a:pPr marL="0" indent="0">
              <a:buFont typeface="Arial" charset="0"/>
              <a:buNone/>
              <a:defRPr/>
            </a:pPr>
            <a:endParaRPr lang="fr-FR" altLang="fr-FR" dirty="0" smtClean="0">
              <a:solidFill>
                <a:srgbClr val="00206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Droit Justice et Citoyenneté</a:t>
            </a:r>
            <a:endParaRPr lang="fr-FR" dirty="0"/>
          </a:p>
        </p:txBody>
      </p:sp>
      <p:sp>
        <p:nvSpPr>
          <p:cNvPr id="3" name="Espace réservé du contenu 2"/>
          <p:cNvSpPr>
            <a:spLocks noGrp="1"/>
          </p:cNvSpPr>
          <p:nvPr>
            <p:ph sz="quarter" idx="1"/>
          </p:nvPr>
        </p:nvSpPr>
        <p:spPr/>
        <p:txBody>
          <a:bodyPr/>
          <a:lstStyle/>
          <a:p>
            <a:endParaRPr lang="fr-FR" dirty="0"/>
          </a:p>
        </p:txBody>
      </p:sp>
    </p:spTree>
    <p:extLst>
      <p:ext uri="{BB962C8B-B14F-4D97-AF65-F5344CB8AC3E}">
        <p14:creationId xmlns:p14="http://schemas.microsoft.com/office/powerpoint/2010/main" xmlns="" val="2656235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1560" y="2636912"/>
            <a:ext cx="7467600" cy="3744416"/>
          </a:xfrm>
        </p:spPr>
        <p:txBody>
          <a:bodyPr/>
          <a:lstStyle/>
          <a:p>
            <a:pPr marL="0" indent="0" algn="ctr">
              <a:buNone/>
            </a:pPr>
            <a:r>
              <a:rPr lang="fr-FR" sz="4000" b="1" dirty="0"/>
              <a:t>Questions –réponses</a:t>
            </a:r>
            <a:r>
              <a:rPr lang="fr-FR" dirty="0"/>
              <a:t/>
            </a:r>
            <a:br>
              <a:rPr lang="fr-FR" dirty="0"/>
            </a:br>
            <a:r>
              <a:rPr lang="fr-FR" dirty="0"/>
              <a:t/>
            </a:r>
            <a:br>
              <a:rPr lang="fr-FR" dirty="0"/>
            </a:br>
            <a:r>
              <a:rPr lang="fr-FR" dirty="0"/>
              <a:t/>
            </a:r>
            <a:br>
              <a:rPr lang="fr-FR" dirty="0"/>
            </a:br>
            <a:r>
              <a:rPr lang="fr-FR" b="1" dirty="0"/>
              <a:t>Merci pour votre attention!</a:t>
            </a:r>
            <a:r>
              <a:rPr lang="fr-FR" dirty="0"/>
              <a:t/>
            </a:r>
            <a:br>
              <a:rPr lang="fr-FR" dirty="0"/>
            </a:br>
            <a:r>
              <a:rPr lang="fr-FR" dirty="0"/>
              <a:t/>
            </a:r>
            <a:br>
              <a:rPr lang="fr-FR" dirty="0"/>
            </a:br>
            <a:r>
              <a:rPr lang="fr-FR" dirty="0"/>
              <a:t/>
            </a:r>
            <a:br>
              <a:rPr lang="fr-FR" dirty="0"/>
            </a:br>
            <a:r>
              <a:rPr lang="fr-FR" dirty="0"/>
              <a:t>Europe Direct Sud Rhône-Alpes</a:t>
            </a:r>
            <a:br>
              <a:rPr lang="fr-FR" dirty="0"/>
            </a:br>
            <a:r>
              <a:rPr lang="fr-FR" dirty="0"/>
              <a:t>Contact : Anna GASQUET – 06 99 61 26 07</a:t>
            </a:r>
            <a:br>
              <a:rPr lang="fr-FR" dirty="0"/>
            </a:br>
            <a:r>
              <a:rPr lang="fr-FR" dirty="0"/>
              <a:t>europedirect.sudrhonealpes@gmail.com </a:t>
            </a:r>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85185"/>
            <a:ext cx="2401361" cy="1731647"/>
          </a:xfrm>
          <a:prstGeom prst="rect">
            <a:avLst/>
          </a:prstGeom>
        </p:spPr>
      </p:pic>
    </p:spTree>
    <p:extLst>
      <p:ext uri="{BB962C8B-B14F-4D97-AF65-F5344CB8AC3E}">
        <p14:creationId xmlns:p14="http://schemas.microsoft.com/office/powerpoint/2010/main" xmlns="" val="1304083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39752" y="3140968"/>
            <a:ext cx="6172200" cy="1894362"/>
          </a:xfrm>
        </p:spPr>
        <p:txBody>
          <a:bodyPr>
            <a:normAutofit fontScale="90000"/>
          </a:bodyPr>
          <a:lstStyle/>
          <a:p>
            <a:r>
              <a:rPr lang="fr-FR" altLang="fr-FR" sz="3200" dirty="0">
                <a:solidFill>
                  <a:srgbClr val="0070C0"/>
                </a:solidFill>
              </a:rPr>
              <a:t>politiques </a:t>
            </a:r>
            <a:r>
              <a:rPr lang="fr-FR" altLang="fr-FR" sz="3200" dirty="0" smtClean="0">
                <a:solidFill>
                  <a:srgbClr val="0070C0"/>
                </a:solidFill>
              </a:rPr>
              <a:t>et principes finançant </a:t>
            </a:r>
            <a:r>
              <a:rPr lang="fr-FR" altLang="fr-FR" sz="3200" dirty="0">
                <a:solidFill>
                  <a:srgbClr val="0070C0"/>
                </a:solidFill>
              </a:rPr>
              <a:t>le développement </a:t>
            </a:r>
            <a:r>
              <a:rPr lang="fr-FR" altLang="fr-FR" sz="3200" dirty="0" smtClean="0">
                <a:solidFill>
                  <a:srgbClr val="0070C0"/>
                </a:solidFill>
              </a:rPr>
              <a:t>rural en Europe</a:t>
            </a:r>
            <a:endParaRPr lang="fr-FR"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p:spPr>
        <p:txBody>
          <a:bodyPr>
            <a:noAutofit/>
          </a:bodyPr>
          <a:lstStyle/>
          <a:p>
            <a:pPr algn="ctr"/>
            <a:r>
              <a:rPr lang="fr-FR" altLang="fr-FR" sz="2400" b="1" dirty="0" smtClean="0">
                <a:solidFill>
                  <a:srgbClr val="00B050"/>
                </a:solidFill>
              </a:rPr>
              <a:t>retour historique</a:t>
            </a:r>
            <a:endParaRPr lang="fr-FR" sz="2400" dirty="0"/>
          </a:p>
        </p:txBody>
      </p:sp>
      <p:sp>
        <p:nvSpPr>
          <p:cNvPr id="3" name="Espace réservé du contenu 2"/>
          <p:cNvSpPr>
            <a:spLocks noGrp="1"/>
          </p:cNvSpPr>
          <p:nvPr>
            <p:ph sz="quarter" idx="1"/>
          </p:nvPr>
        </p:nvSpPr>
        <p:spPr/>
        <p:txBody>
          <a:bodyPr>
            <a:normAutofit/>
          </a:bodyPr>
          <a:lstStyle/>
          <a:p>
            <a:r>
              <a:rPr lang="fr-FR" b="1" dirty="0" smtClean="0"/>
              <a:t>Politique Agricole Commune</a:t>
            </a:r>
            <a:r>
              <a:rPr lang="fr-FR" dirty="0" smtClean="0"/>
              <a:t>: </a:t>
            </a:r>
          </a:p>
          <a:p>
            <a:pPr marL="0" indent="0">
              <a:buNone/>
            </a:pPr>
            <a:r>
              <a:rPr lang="fr-FR" dirty="0" smtClean="0"/>
              <a:t>son historique..</a:t>
            </a:r>
          </a:p>
          <a:p>
            <a:pPr marL="0" indent="0">
              <a:buNone/>
            </a:pPr>
            <a:endParaRPr lang="fr-FR" dirty="0" smtClean="0"/>
          </a:p>
          <a:p>
            <a:pPr marL="0" indent="0">
              <a:buNone/>
            </a:pPr>
            <a:r>
              <a:rPr lang="fr-FR" altLang="fr-FR" i="1" dirty="0" smtClean="0">
                <a:solidFill>
                  <a:srgbClr val="002060"/>
                </a:solidFill>
              </a:rPr>
              <a:t>1</a:t>
            </a:r>
            <a:r>
              <a:rPr lang="fr-FR" altLang="fr-FR" i="1" baseline="30000" dirty="0" smtClean="0">
                <a:solidFill>
                  <a:srgbClr val="002060"/>
                </a:solidFill>
              </a:rPr>
              <a:t>er</a:t>
            </a:r>
            <a:r>
              <a:rPr lang="fr-FR" altLang="fr-FR" i="1" dirty="0" smtClean="0">
                <a:solidFill>
                  <a:srgbClr val="002060"/>
                </a:solidFill>
              </a:rPr>
              <a:t> poste </a:t>
            </a:r>
            <a:r>
              <a:rPr lang="fr-FR" altLang="fr-FR" i="1" dirty="0">
                <a:solidFill>
                  <a:srgbClr val="002060"/>
                </a:solidFill>
              </a:rPr>
              <a:t>budgétaire de l’UE soit 1/3 du budget</a:t>
            </a:r>
            <a:endParaRPr lang="fr-FR" altLang="fr-FR" sz="1800" i="1" dirty="0">
              <a:solidFill>
                <a:srgbClr val="002060"/>
              </a:solidFill>
            </a:endParaRPr>
          </a:p>
          <a:p>
            <a:endParaRPr lang="fr-FR" dirty="0" smtClean="0"/>
          </a:p>
          <a:p>
            <a:r>
              <a:rPr lang="fr-FR" altLang="fr-FR" b="1" dirty="0" smtClean="0"/>
              <a:t>Politique régionale et de cohésion </a:t>
            </a:r>
            <a:r>
              <a:rPr lang="fr-FR" altLang="fr-FR" dirty="0" smtClean="0"/>
              <a:t>en 1986 sous l’impulsion de jacques </a:t>
            </a:r>
            <a:r>
              <a:rPr lang="fr-FR" altLang="fr-FR" dirty="0"/>
              <a:t>D</a:t>
            </a:r>
            <a:r>
              <a:rPr lang="fr-FR" altLang="fr-FR" dirty="0" smtClean="0"/>
              <a:t>elors </a:t>
            </a:r>
          </a:p>
          <a:p>
            <a:pPr>
              <a:buFont typeface="Wingdings" pitchFamily="2" charset="2"/>
              <a:buChar char="à"/>
              <a:defRPr/>
            </a:pPr>
            <a:r>
              <a:rPr lang="fr-FR" altLang="fr-FR" b="1" u="sng" dirty="0" smtClean="0">
                <a:solidFill>
                  <a:srgbClr val="00B050"/>
                </a:solidFill>
                <a:sym typeface="Wingdings" pitchFamily="2" charset="2"/>
              </a:rPr>
              <a:t>Objectif </a:t>
            </a:r>
            <a:r>
              <a:rPr lang="fr-FR" altLang="fr-FR" b="1" u="sng" dirty="0">
                <a:solidFill>
                  <a:srgbClr val="00B050"/>
                </a:solidFill>
                <a:sym typeface="Wingdings" pitchFamily="2" charset="2"/>
              </a:rPr>
              <a:t>:</a:t>
            </a:r>
            <a:r>
              <a:rPr lang="fr-FR" altLang="fr-FR" b="1" dirty="0">
                <a:solidFill>
                  <a:srgbClr val="00B050"/>
                </a:solidFill>
                <a:sym typeface="Wingdings" pitchFamily="2" charset="2"/>
              </a:rPr>
              <a:t> </a:t>
            </a:r>
            <a:r>
              <a:rPr lang="fr-FR" altLang="fr-FR" dirty="0">
                <a:solidFill>
                  <a:srgbClr val="002060"/>
                </a:solidFill>
                <a:sym typeface="Wingdings" pitchFamily="2" charset="2"/>
              </a:rPr>
              <a:t>harmoniser les niveaux de développement entre les régions européennes (logique de </a:t>
            </a:r>
            <a:r>
              <a:rPr lang="fr-FR" altLang="fr-FR" b="1" dirty="0">
                <a:solidFill>
                  <a:srgbClr val="002060"/>
                </a:solidFill>
                <a:sym typeface="Wingdings" pitchFamily="2" charset="2"/>
              </a:rPr>
              <a:t>péréquation</a:t>
            </a:r>
            <a:r>
              <a:rPr lang="fr-FR" altLang="fr-FR" dirty="0">
                <a:solidFill>
                  <a:srgbClr val="002060"/>
                </a:solidFill>
                <a:sym typeface="Wingdings" pitchFamily="2" charset="2"/>
              </a:rPr>
              <a:t> et de </a:t>
            </a:r>
            <a:r>
              <a:rPr lang="fr-FR" altLang="fr-FR" b="1" dirty="0">
                <a:solidFill>
                  <a:srgbClr val="002060"/>
                </a:solidFill>
                <a:sym typeface="Wingdings" pitchFamily="2" charset="2"/>
              </a:rPr>
              <a:t>solidarité</a:t>
            </a:r>
            <a:r>
              <a:rPr lang="fr-FR" altLang="fr-FR" dirty="0">
                <a:solidFill>
                  <a:srgbClr val="002060"/>
                </a:solidFill>
                <a:sym typeface="Wingdings" pitchFamily="2" charset="2"/>
              </a:rPr>
              <a:t>) </a:t>
            </a:r>
          </a:p>
          <a:p>
            <a:pPr>
              <a:buFont typeface="Wingdings" pitchFamily="2" charset="2"/>
              <a:buChar char="à"/>
              <a:defRPr/>
            </a:pPr>
            <a:r>
              <a:rPr lang="fr-FR" altLang="fr-FR" i="1" dirty="0" smtClean="0">
                <a:solidFill>
                  <a:srgbClr val="002060"/>
                </a:solidFill>
              </a:rPr>
              <a:t>2</a:t>
            </a:r>
            <a:r>
              <a:rPr lang="fr-FR" altLang="fr-FR" i="1" baseline="30000" dirty="0" smtClean="0">
                <a:solidFill>
                  <a:srgbClr val="002060"/>
                </a:solidFill>
              </a:rPr>
              <a:t>ème</a:t>
            </a:r>
            <a:r>
              <a:rPr lang="fr-FR" altLang="fr-FR" i="1" dirty="0" smtClean="0">
                <a:solidFill>
                  <a:srgbClr val="002060"/>
                </a:solidFill>
              </a:rPr>
              <a:t> </a:t>
            </a:r>
            <a:r>
              <a:rPr lang="fr-FR" altLang="fr-FR" i="1" dirty="0">
                <a:solidFill>
                  <a:srgbClr val="002060"/>
                </a:solidFill>
              </a:rPr>
              <a:t>poste budgétaire de l’UE soit 1/3 du </a:t>
            </a:r>
            <a:r>
              <a:rPr lang="fr-FR" altLang="fr-FR" i="1" dirty="0" smtClean="0">
                <a:solidFill>
                  <a:srgbClr val="002060"/>
                </a:solidFill>
              </a:rPr>
              <a:t>budget</a:t>
            </a:r>
            <a:endParaRPr lang="fr-FR" altLang="fr-FR" sz="1800" i="1" dirty="0">
              <a:solidFill>
                <a:srgbClr val="002060"/>
              </a:solidFill>
            </a:endParaRPr>
          </a:p>
          <a:p>
            <a:endParaRPr lang="fr-FR" dirty="0" smtClean="0"/>
          </a:p>
        </p:txBody>
      </p:sp>
    </p:spTree>
    <p:extLst>
      <p:ext uri="{BB962C8B-B14F-4D97-AF65-F5344CB8AC3E}">
        <p14:creationId xmlns:p14="http://schemas.microsoft.com/office/powerpoint/2010/main" xmlns="" val="2317135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2794</TotalTime>
  <Words>3672</Words>
  <Application>Microsoft Office PowerPoint</Application>
  <PresentationFormat>Affichage à l'écran (4:3)</PresentationFormat>
  <Paragraphs>615</Paragraphs>
  <Slides>76</Slides>
  <Notes>2</Notes>
  <HiddenSlides>6</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76</vt:i4>
      </vt:variant>
    </vt:vector>
  </HeadingPairs>
  <TitlesOfParts>
    <vt:vector size="78" baseType="lpstr">
      <vt:lpstr>Oriel</vt:lpstr>
      <vt:lpstr>Acrobat Document</vt:lpstr>
      <vt:lpstr>Au-delà des fonds structurels, quels programmes européens mobiliser pour soutenir vos projets de territoire ?</vt:lpstr>
      <vt:lpstr>Le réseau Europe Direct</vt:lpstr>
      <vt:lpstr>Vos centres Europe Direct en région</vt:lpstr>
      <vt:lpstr>Le fonctionnement de l’Union européenne </vt:lpstr>
      <vt:lpstr>Les objectifs de l’Europe</vt:lpstr>
      <vt:lpstr>Les 3 institutions clés</vt:lpstr>
      <vt:lpstr>Les compétences de chaque institution</vt:lpstr>
      <vt:lpstr>politiques et principes finançant le développement rural en Europe</vt:lpstr>
      <vt:lpstr>retour historique</vt:lpstr>
      <vt:lpstr>Diapositive 10</vt:lpstr>
      <vt:lpstr>Croissance Durable </vt:lpstr>
      <vt:lpstr>Croissance Inclusive</vt:lpstr>
      <vt:lpstr>Croissance intelligente</vt:lpstr>
      <vt:lpstr>Diapositive 14</vt:lpstr>
      <vt:lpstr>Diapositive 15</vt:lpstr>
      <vt:lpstr>Les principes de programmation des politiques européennes</vt:lpstr>
      <vt:lpstr>typologie des interventions communautaires 2014/2020: les différents fonds et programmes</vt:lpstr>
      <vt:lpstr>Diapositive 18</vt:lpstr>
      <vt:lpstr>FEDER et FSE</vt:lpstr>
      <vt:lpstr>Fonds Européen de Développement Régional FEDER </vt:lpstr>
      <vt:lpstr>FEDER – Axe 1</vt:lpstr>
      <vt:lpstr>FEDER – Axe 2</vt:lpstr>
      <vt:lpstr>Fonds social européen FSE </vt:lpstr>
      <vt:lpstr>Fonds social européen FSE </vt:lpstr>
      <vt:lpstr>FSE - Axe 3</vt:lpstr>
      <vt:lpstr>FSE - Axe 4</vt:lpstr>
      <vt:lpstr>  la Coopération Territoriale Européenne : INTERREG</vt:lpstr>
      <vt:lpstr>Programme interrégional   Massif central  (POMAC)</vt:lpstr>
      <vt:lpstr>Programme interrégional   Massif central </vt:lpstr>
      <vt:lpstr>Programme interrégional   Massif central  (POMAC)</vt:lpstr>
      <vt:lpstr>Massif des Alpes (POIA)</vt:lpstr>
      <vt:lpstr>Massif des Alpes (POIA)</vt:lpstr>
      <vt:lpstr>Diapositive 33</vt:lpstr>
      <vt:lpstr>Diapositive 34</vt:lpstr>
      <vt:lpstr>Diapositive 35</vt:lpstr>
      <vt:lpstr>Programme transfrontalier  France Suisse</vt:lpstr>
      <vt:lpstr>France Suisse </vt:lpstr>
      <vt:lpstr>France Suisse </vt:lpstr>
      <vt:lpstr>France Suisse </vt:lpstr>
      <vt:lpstr>Programme transnational Espace Alpin </vt:lpstr>
      <vt:lpstr>Espace Alpin </vt:lpstr>
      <vt:lpstr>Espace Alpin </vt:lpstr>
      <vt:lpstr>Espace Alpin</vt:lpstr>
      <vt:lpstr>Programme transnational  Programme Med</vt:lpstr>
      <vt:lpstr>Diapositive 45</vt:lpstr>
      <vt:lpstr>Programme Med</vt:lpstr>
      <vt:lpstr>Programme Med </vt:lpstr>
      <vt:lpstr>Programme Med </vt:lpstr>
      <vt:lpstr>Urbact III </vt:lpstr>
      <vt:lpstr>Diapositive 50</vt:lpstr>
      <vt:lpstr> Fonds Européen Agricole et Développement rural FEADER</vt:lpstr>
      <vt:lpstr>Diapositive 52</vt:lpstr>
      <vt:lpstr>Diapositive 53</vt:lpstr>
      <vt:lpstr>Les programmes thématiques européens dont les territoires peuvent bénéficier</vt:lpstr>
      <vt:lpstr>Diapositive 55</vt:lpstr>
      <vt:lpstr>HORIZON 2020</vt:lpstr>
      <vt:lpstr>HORIZON 2020  1er axe :  Excellence scientifique</vt:lpstr>
      <vt:lpstr>HORIZON 2020  2ème Axe :  Leadership industriel</vt:lpstr>
      <vt:lpstr>HORIZON 2020  3ème Axe : Défis sociétaux </vt:lpstr>
      <vt:lpstr>H2020  - L’Instrument PME</vt:lpstr>
      <vt:lpstr>EASI: Volet Microfinancement et entrepreneuriat social</vt:lpstr>
      <vt:lpstr>COSME, c’est un programme qui soutient…</vt:lpstr>
      <vt:lpstr>    COSME: Quels bénéficiaires?  Quelles actions financées?       </vt:lpstr>
      <vt:lpstr>COSME, pour quels domaines ? </vt:lpstr>
      <vt:lpstr>COSME, comment candidater ? </vt:lpstr>
      <vt:lpstr>COSME… les contacts</vt:lpstr>
      <vt:lpstr>ERASMUS+ </vt:lpstr>
      <vt:lpstr>Europe pour les Citoyens</vt:lpstr>
      <vt:lpstr>   Europe créative, c’est un programme qui soutient…     </vt:lpstr>
      <vt:lpstr>Europe créative, quels domaines ?  </vt:lpstr>
      <vt:lpstr>  Europe créative, c’est pour qui ?    </vt:lpstr>
      <vt:lpstr>Europe créative, comment candidater?</vt:lpstr>
      <vt:lpstr>Europe créative… les contacts</vt:lpstr>
      <vt:lpstr>Life </vt:lpstr>
      <vt:lpstr>Droit Justice et Citoyenneté</vt:lpstr>
      <vt:lpstr>Diapositive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Utilisateur Windows</cp:lastModifiedBy>
  <cp:revision>106</cp:revision>
  <dcterms:modified xsi:type="dcterms:W3CDTF">2017-01-19T12:31:46Z</dcterms:modified>
</cp:coreProperties>
</file>