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3"/>
  </p:notesMasterIdLst>
  <p:sldIdLst>
    <p:sldId id="256" r:id="rId3"/>
    <p:sldId id="275" r:id="rId4"/>
    <p:sldId id="257" r:id="rId5"/>
    <p:sldId id="266" r:id="rId6"/>
    <p:sldId id="258" r:id="rId7"/>
    <p:sldId id="278" r:id="rId8"/>
    <p:sldId id="265" r:id="rId9"/>
    <p:sldId id="259" r:id="rId10"/>
    <p:sldId id="270" r:id="rId11"/>
    <p:sldId id="271" r:id="rId12"/>
    <p:sldId id="279" r:id="rId13"/>
    <p:sldId id="267" r:id="rId14"/>
    <p:sldId id="260" r:id="rId15"/>
    <p:sldId id="276" r:id="rId16"/>
    <p:sldId id="268" r:id="rId17"/>
    <p:sldId id="262" r:id="rId18"/>
    <p:sldId id="277" r:id="rId19"/>
    <p:sldId id="273" r:id="rId20"/>
    <p:sldId id="263" r:id="rId21"/>
    <p:sldId id="264" r:id="rId22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que Bernier" initials="" lastIdx="0" clrIdx="0"/>
  <p:cmAuthor id="1" name="cecile ribaud" initials="cr" lastIdx="1" clrIdx="1">
    <p:extLst>
      <p:ext uri="{19B8F6BF-5375-455C-9EA6-DF929625EA0E}">
        <p15:presenceInfo xmlns:p15="http://schemas.microsoft.com/office/powerpoint/2012/main" xmlns="" userId="S-1-5-21-240502844-1000162425-3478911539-11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72672" autoAdjust="0"/>
  </p:normalViewPr>
  <p:slideViewPr>
    <p:cSldViewPr>
      <p:cViewPr varScale="1">
        <p:scale>
          <a:sx n="65" d="100"/>
          <a:sy n="65" d="100"/>
        </p:scale>
        <p:origin x="-1104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4314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Cécile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302401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Cécile</a:t>
            </a:r>
          </a:p>
          <a:p>
            <a:pPr>
              <a:spcBef>
                <a:spcPts val="0"/>
              </a:spcBef>
              <a:buNone/>
            </a:pPr>
            <a:endParaRPr lang="fr-FR" dirty="0" smtClean="0"/>
          </a:p>
          <a:p>
            <a:pPr>
              <a:spcBef>
                <a:spcPts val="0"/>
              </a:spcBef>
              <a:buNone/>
            </a:pPr>
            <a:r>
              <a:rPr lang="fr-FR" dirty="0" smtClean="0"/>
              <a:t>Développer l’exemple de la ZA Boissonnette + équipement</a:t>
            </a:r>
            <a:r>
              <a:rPr lang="fr-FR" baseline="0" dirty="0" smtClean="0"/>
              <a:t> scolaire</a:t>
            </a:r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20316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Cécile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4178876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Cécile</a:t>
            </a:r>
          </a:p>
          <a:p>
            <a:pPr>
              <a:spcBef>
                <a:spcPts val="0"/>
              </a:spcBef>
              <a:buNone/>
            </a:pPr>
            <a:endParaRPr lang="fr-FR" dirty="0" smtClean="0"/>
          </a:p>
          <a:p>
            <a:pPr>
              <a:spcBef>
                <a:spcPts val="0"/>
              </a:spcBef>
              <a:buNone/>
            </a:pPr>
            <a:r>
              <a:rPr lang="fr-FR" dirty="0" smtClean="0"/>
              <a:t>Durée moyenne pour la</a:t>
            </a:r>
            <a:r>
              <a:rPr lang="fr-FR" baseline="0" dirty="0" smtClean="0"/>
              <a:t> réalisation d’un PLUi = 3 ans </a:t>
            </a:r>
          </a:p>
          <a:p>
            <a:pPr>
              <a:spcBef>
                <a:spcPts val="0"/>
              </a:spcBef>
              <a:buNone/>
            </a:pPr>
            <a:r>
              <a:rPr lang="fr-FR" baseline="0" dirty="0" smtClean="0"/>
              <a:t>Peut être réduit si projet de territoire pré existant et </a:t>
            </a:r>
            <a:r>
              <a:rPr lang="fr-FR" baseline="0" dirty="0" err="1" smtClean="0"/>
              <a:t>bcp</a:t>
            </a:r>
            <a:r>
              <a:rPr lang="fr-FR" baseline="0" dirty="0" smtClean="0"/>
              <a:t> de données diagnostic disponibles. </a:t>
            </a:r>
            <a:endParaRPr dirty="0"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500460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Cécile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659814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Cécile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 smtClean="0"/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fr-FR" dirty="0" smtClean="0"/>
              <a:t>Avoir</a:t>
            </a:r>
            <a:r>
              <a:rPr lang="fr-FR" baseline="0" dirty="0" smtClean="0"/>
              <a:t> des instances de dialogue et d’échange tout au long de la démarche (et même après : débat intercommunal annuel sur la politique de l’urbanisme).</a:t>
            </a:r>
          </a:p>
          <a:p>
            <a:pPr marL="0" indent="0">
              <a:spcBef>
                <a:spcPts val="0"/>
              </a:spcBef>
              <a:buNone/>
            </a:pPr>
            <a:endParaRPr lang="fr-FR" baseline="0" dirty="0" smtClean="0"/>
          </a:p>
          <a:p>
            <a:pPr marL="0" indent="0">
              <a:spcBef>
                <a:spcPts val="0"/>
              </a:spcBef>
              <a:buNone/>
            </a:pPr>
            <a:endParaRPr lang="fr-FR" baseline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2. Travailler en partenariat avec les acteurs ressources : parc naturel, SCOT, DDT ….</a:t>
            </a:r>
          </a:p>
          <a:p>
            <a:pPr marL="0" indent="0">
              <a:spcBef>
                <a:spcPts val="0"/>
              </a:spcBef>
              <a:buNone/>
            </a:pPr>
            <a:endParaRPr lang="fr-FR" baseline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3. l’animation de la démarche est primordiale pour lui donner du rythme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Rôle du chef de projet : </a:t>
            </a:r>
            <a:r>
              <a:rPr lang="fr-FR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le lien entre la CCV, les communes, le BE et les acteurs du territoire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     assister les communes </a:t>
            </a:r>
            <a:endParaRPr lang="fr-FR" sz="105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814449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Cécile</a:t>
            </a:r>
          </a:p>
          <a:p>
            <a:pPr>
              <a:spcBef>
                <a:spcPts val="0"/>
              </a:spcBef>
              <a:buNone/>
            </a:pPr>
            <a:endParaRPr lang="fr-FR" dirty="0" smtClean="0"/>
          </a:p>
          <a:p>
            <a:pPr>
              <a:spcBef>
                <a:spcPts val="0"/>
              </a:spcBef>
              <a:buNone/>
            </a:pPr>
            <a:r>
              <a:rPr lang="fr-FR" dirty="0" smtClean="0"/>
              <a:t>Présenter le schéma sur le processus de décision</a:t>
            </a:r>
            <a:r>
              <a:rPr lang="fr-FR" baseline="0" dirty="0" smtClean="0"/>
              <a:t> </a:t>
            </a:r>
          </a:p>
          <a:p>
            <a:pPr>
              <a:spcBef>
                <a:spcPts val="0"/>
              </a:spcBef>
              <a:buNone/>
            </a:pPr>
            <a:endParaRPr lang="fr-FR" baseline="0" dirty="0" smtClean="0"/>
          </a:p>
          <a:p>
            <a:pPr>
              <a:spcBef>
                <a:spcPts val="0"/>
              </a:spcBef>
              <a:buNone/>
            </a:pPr>
            <a:r>
              <a:rPr lang="fr-FR" baseline="0" dirty="0" smtClean="0"/>
              <a:t>Rôle majeur des élus référents – lien avec les communes – enjeu de la démarche que ce lien fonctionne bien </a:t>
            </a:r>
            <a:endParaRPr dirty="0"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4042811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Cécile</a:t>
            </a:r>
          </a:p>
          <a:p>
            <a:pPr>
              <a:spcBef>
                <a:spcPts val="0"/>
              </a:spcBef>
              <a:buNone/>
            </a:pPr>
            <a:endParaRPr lang="fr-FR" dirty="0" smtClean="0"/>
          </a:p>
          <a:p>
            <a:pPr>
              <a:spcBef>
                <a:spcPts val="0"/>
              </a:spcBef>
              <a:buNone/>
            </a:pPr>
            <a:r>
              <a:rPr lang="fr-FR" dirty="0" smtClean="0"/>
              <a:t>Présenter le tableau montrant</a:t>
            </a:r>
            <a:r>
              <a:rPr lang="fr-FR" baseline="0" dirty="0" smtClean="0"/>
              <a:t> les instances de coproduction durant la démarche</a:t>
            </a:r>
            <a:endParaRPr dirty="0"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49423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Cécile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 smtClean="0"/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fr-FR" dirty="0" smtClean="0"/>
              <a:t>Avoir</a:t>
            </a:r>
            <a:r>
              <a:rPr lang="fr-FR" baseline="0" dirty="0" smtClean="0"/>
              <a:t> des instances de dialogue et d’échange tout au long de la démarche (et même après : débat intercommunal annuel sur la politique de l’urbanisme).</a:t>
            </a:r>
          </a:p>
          <a:p>
            <a:pPr marL="0" indent="0">
              <a:spcBef>
                <a:spcPts val="0"/>
              </a:spcBef>
              <a:buNone/>
            </a:pPr>
            <a:endParaRPr lang="fr-FR" baseline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2. Travailler en partenariat avec les acteurs ressources : parc naturel, SCOT, DDT ….</a:t>
            </a:r>
          </a:p>
          <a:p>
            <a:pPr marL="0" indent="0">
              <a:spcBef>
                <a:spcPts val="0"/>
              </a:spcBef>
              <a:buNone/>
            </a:pPr>
            <a:endParaRPr lang="fr-FR" baseline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3. l’animation de la démarche est primordiale pour lui donner du rythme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Rôle du chef de projet : </a:t>
            </a:r>
            <a:r>
              <a:rPr lang="fr-FR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le lien entre la CCV, les communes, le BE et les acteurs du territoire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     assister les communes </a:t>
            </a:r>
            <a:endParaRPr lang="fr-FR" sz="105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403594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Cécile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 smtClean="0"/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fr-FR" dirty="0" smtClean="0"/>
              <a:t>Toutes les communes ne sont pas au même niveau de connaissance de</a:t>
            </a:r>
            <a:r>
              <a:rPr lang="fr-FR" baseline="0" dirty="0" smtClean="0"/>
              <a:t> ce qu’est un PLU(i)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Certaines en ont déjà réalisé un et les autres sont encore en CC ou en POS (pas de commune au RNU chez nous).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Favoriser les échanges entre</a:t>
            </a:r>
            <a:r>
              <a:rPr lang="fr-FR" baseline="0" dirty="0" smtClean="0"/>
              <a:t> les communes qui ont déjà réalisé un PLU et celles qui sont en CC ou en POS</a:t>
            </a:r>
          </a:p>
          <a:p>
            <a:pPr marL="0" indent="0">
              <a:spcBef>
                <a:spcPts val="0"/>
              </a:spcBef>
              <a:buNone/>
            </a:pPr>
            <a:endParaRPr lang="fr-FR" baseline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Prévoir des temps de formation des élus </a:t>
            </a:r>
          </a:p>
          <a:p>
            <a:pPr marL="0" indent="0">
              <a:spcBef>
                <a:spcPts val="0"/>
              </a:spcBef>
              <a:buNone/>
            </a:pPr>
            <a:endParaRPr lang="fr-FR" baseline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Rôle des élus référents comme lien</a:t>
            </a:r>
          </a:p>
          <a:p>
            <a:pPr marL="0" indent="0">
              <a:spcBef>
                <a:spcPts val="0"/>
              </a:spcBef>
              <a:buNone/>
            </a:pPr>
            <a:endParaRPr lang="fr-FR" baseline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Avoir des temps de validation collective des éléments pour avancer sur des bases solides</a:t>
            </a:r>
          </a:p>
          <a:p>
            <a:pPr marL="0" indent="0">
              <a:spcBef>
                <a:spcPts val="0"/>
              </a:spcBef>
              <a:buNone/>
            </a:pPr>
            <a:endParaRPr lang="fr-FR" baseline="0" dirty="0" smtClean="0"/>
          </a:p>
          <a:p>
            <a:pPr marL="0" indent="0">
              <a:spcBef>
                <a:spcPts val="0"/>
              </a:spcBef>
              <a:buNone/>
            </a:pPr>
            <a:endParaRPr lang="fr-FR" baseline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2. Être vigilants sur les informations qui « sortent » durant la démarche. Ne pas prendre d’engagement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Ne diffuser que les documents validés.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Garder les documents de travail uniquement en interne. </a:t>
            </a:r>
          </a:p>
          <a:p>
            <a:pPr marL="0" indent="0">
              <a:spcBef>
                <a:spcPts val="0"/>
              </a:spcBef>
              <a:buNone/>
            </a:pPr>
            <a:endParaRPr lang="fr-FR" baseline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3. Attention très particulière à porter lors du recrutement du bureau d’étude.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	- éviter les BE faussement spécialisés (ex: les géomètres).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	- vérifier que la proposition méthodologique est adaptée au contexte territorial et non un simple C/C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	- animation de la démarche. Le BE travaille t’il en vase clos avec des rendus ou est ce une réelle coproduction ?  </a:t>
            </a:r>
          </a:p>
          <a:p>
            <a:pPr marL="0" indent="0">
              <a:spcBef>
                <a:spcPts val="0"/>
              </a:spcBef>
              <a:buNone/>
            </a:pPr>
            <a:endParaRPr lang="fr-FR" baseline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Le BE est là pour accompagner et mettre en forme mais il ne fait pas le projet</a:t>
            </a:r>
            <a:endParaRPr dirty="0"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50127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Cécile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28005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Cécile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Passer rapidement sur cette diapo – ne pas détailler </a:t>
            </a:r>
            <a:endParaRPr lang="fr-FR" dirty="0" smtClean="0"/>
          </a:p>
          <a:p>
            <a:pPr>
              <a:spcBef>
                <a:spcPts val="0"/>
              </a:spcBef>
              <a:buNone/>
            </a:pPr>
            <a:r>
              <a:rPr lang="fr-FR" dirty="0" smtClean="0"/>
              <a:t>Donner la définition, les</a:t>
            </a:r>
            <a:r>
              <a:rPr lang="fr-FR" baseline="0" dirty="0" smtClean="0"/>
              <a:t> grandes phases et les documents liés</a:t>
            </a:r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746817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Cécile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Demander s’il y a des questions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56519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FR" dirty="0" smtClean="0"/>
              <a:t>Présentation du territoire et de la CCV par Ronan</a:t>
            </a:r>
            <a:endParaRPr dirty="0"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6577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FR" dirty="0" smtClean="0"/>
              <a:t>par Ronan</a:t>
            </a:r>
            <a:endParaRPr dirty="0"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4138622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par Ronan</a:t>
            </a:r>
            <a:endParaRPr lang="fr-FR" baseline="0" dirty="0" smtClean="0"/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fr-FR" baseline="0" dirty="0" smtClean="0"/>
              <a:t>Un territoire sous influence ou qui bénéficie de l’influence des territoires voisins 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Des effets sur le territoire à gérer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endParaRPr lang="fr-FR" baseline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2. Échangeur de </a:t>
            </a:r>
            <a:r>
              <a:rPr lang="fr-FR" baseline="0" dirty="0" err="1" smtClean="0"/>
              <a:t>chanas</a:t>
            </a:r>
            <a:r>
              <a:rPr lang="fr-FR" baseline="0" dirty="0" smtClean="0"/>
              <a:t> sur A7 à 5 minutes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Entrée agglo Annonay, à la croisée des 5 départements de l’ouest rhônalpin.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Une localisation dont il faut savoir tirer profit. 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endParaRPr lang="fr-FR" baseline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3. Présence  :</a:t>
            </a:r>
          </a:p>
          <a:p>
            <a:pPr marL="628650" lvl="1" indent="-171450">
              <a:spcBef>
                <a:spcPts val="0"/>
              </a:spcBef>
              <a:buFontTx/>
              <a:buChar char="-"/>
            </a:pPr>
            <a:r>
              <a:rPr lang="fr-FR" baseline="0" dirty="0" smtClean="0"/>
              <a:t>d’entreprises importantes (plastic omnium, Ekibio … )</a:t>
            </a:r>
          </a:p>
          <a:p>
            <a:pPr marL="628650" lvl="1" indent="-171450">
              <a:spcBef>
                <a:spcPts val="0"/>
              </a:spcBef>
              <a:buFontTx/>
              <a:buChar char="-"/>
            </a:pPr>
            <a:r>
              <a:rPr lang="fr-FR" baseline="0" dirty="0" smtClean="0"/>
              <a:t>de lieux touristiques importants comme le parc de Peaugres 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endParaRPr lang="fr-FR" baseline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4. Un territoire fortement rural et </a:t>
            </a:r>
          </a:p>
          <a:p>
            <a:pPr marL="0" indent="0">
              <a:spcBef>
                <a:spcPts val="0"/>
              </a:spcBef>
              <a:buNone/>
            </a:pPr>
            <a:endParaRPr lang="fr-FR" baseline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5. Un terroir agricole. Une richesse à préserver.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Dimension polyculture à conserver.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baseline="0" dirty="0" smtClean="0"/>
              <a:t>Vignobles AOP ST Joseph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endParaRPr lang="fr-FR" baseline="0" dirty="0" smtClean="0"/>
          </a:p>
          <a:p>
            <a:pPr marL="228600" indent="-228600">
              <a:spcBef>
                <a:spcPts val="0"/>
              </a:spcBef>
              <a:buAutoNum type="arabicPeriod"/>
            </a:pPr>
            <a:endParaRPr lang="fr-FR" baseline="0" dirty="0" smtClean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485047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FR" dirty="0" smtClean="0"/>
              <a:t>par Ronan</a:t>
            </a:r>
            <a:endParaRPr dirty="0"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73397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FR" dirty="0" smtClean="0"/>
              <a:t>par Ronan</a:t>
            </a:r>
          </a:p>
          <a:p>
            <a:pPr>
              <a:spcBef>
                <a:spcPts val="0"/>
              </a:spcBef>
              <a:buNone/>
            </a:pPr>
            <a:endParaRPr lang="fr-FR" dirty="0" smtClean="0"/>
          </a:p>
          <a:p>
            <a:pPr>
              <a:spcBef>
                <a:spcPts val="0"/>
              </a:spcBef>
              <a:buNone/>
            </a:pPr>
            <a:r>
              <a:rPr lang="fr-FR" dirty="0" smtClean="0"/>
              <a:t>Caducité des POS et retour</a:t>
            </a:r>
            <a:r>
              <a:rPr lang="fr-FR" baseline="0" dirty="0" smtClean="0"/>
              <a:t> au RNU si pas de PLUi prescrit – </a:t>
            </a:r>
          </a:p>
          <a:p>
            <a:pPr>
              <a:spcBef>
                <a:spcPts val="0"/>
              </a:spcBef>
              <a:buNone/>
            </a:pPr>
            <a:r>
              <a:rPr lang="fr-FR" baseline="0" dirty="0" smtClean="0"/>
              <a:t>Illégalité partielle car manque des documents non </a:t>
            </a:r>
            <a:r>
              <a:rPr lang="fr-FR" baseline="0" dirty="0" err="1" smtClean="0"/>
              <a:t>grenellisés</a:t>
            </a:r>
            <a:endParaRPr lang="fr-FR" baseline="0" dirty="0" smtClean="0"/>
          </a:p>
          <a:p>
            <a:pPr>
              <a:spcBef>
                <a:spcPts val="0"/>
              </a:spcBef>
              <a:buNone/>
            </a:pPr>
            <a:endParaRPr lang="fr-FR" baseline="0" dirty="0" smtClean="0"/>
          </a:p>
          <a:p>
            <a:pPr>
              <a:spcBef>
                <a:spcPts val="0"/>
              </a:spcBef>
              <a:buNone/>
            </a:pPr>
            <a:r>
              <a:rPr lang="fr-FR" baseline="0" dirty="0" smtClean="0"/>
              <a:t>Obligation de révision ou d’élaboration d’un nouveau document d‘urbanisme</a:t>
            </a:r>
            <a:endParaRPr dirty="0"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746663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Cécile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626444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Cécile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411387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6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811"/>
            <a:ext cx="3581399" cy="12731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Feuille_Microsoft_Office_Excel1.xlsx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ecile.ribaud@vivarhone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891106" y="1700808"/>
            <a:ext cx="9801300" cy="3816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Elaboration</a:t>
            </a:r>
            <a:r>
              <a:rPr lang="en-US" sz="6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0" i="0" u="sng" strike="noStrike" cap="none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PLAN LOCAL D’URBANISME INTERCOMMUNAL </a:t>
            </a:r>
          </a:p>
        </p:txBody>
      </p:sp>
      <p:pic>
        <p:nvPicPr>
          <p:cNvPr id="1026" name="Picture 2" descr="Vivarhône quad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064" y="5085184"/>
            <a:ext cx="539462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9336" y="5726109"/>
            <a:ext cx="4824536" cy="1145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</a:pPr>
            <a:r>
              <a:rPr lang="fr-FR" i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Intervenants</a:t>
            </a:r>
            <a:r>
              <a:rPr lang="en-US" i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</a:pPr>
            <a:r>
              <a:rPr lang="en-US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Ronan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Philippe, 1er VP de la CCV,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</a:t>
            </a:r>
            <a:r>
              <a:rPr lang="en-US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Peaugres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</a:pPr>
            <a:r>
              <a:rPr lang="en-US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Cécile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Ribaud,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Chargée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mission </a:t>
            </a:r>
            <a:r>
              <a:rPr lang="fr-FR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urbanisme</a:t>
            </a:r>
            <a:r>
              <a:rPr lang="en-US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-PLUi</a:t>
            </a:r>
          </a:p>
          <a:p>
            <a:endParaRPr lang="fr-FR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4239762"/>
              </p:ext>
            </p:extLst>
          </p:nvPr>
        </p:nvGraphicFramePr>
        <p:xfrm>
          <a:off x="0" y="0"/>
          <a:ext cx="12192000" cy="6884785"/>
        </p:xfrm>
        <a:graphic>
          <a:graphicData uri="http://schemas.openxmlformats.org/drawingml/2006/table">
            <a:tbl>
              <a:tblPr firstRow="1" bandRow="1"/>
              <a:tblGrid>
                <a:gridCol w="3048000"/>
                <a:gridCol w="3048000"/>
                <a:gridCol w="3048000"/>
                <a:gridCol w="3048000"/>
              </a:tblGrid>
              <a:tr h="2254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Offrir des conditions favorables au développement économique, artisanal et industriel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Favoriser le commerce de proximité</a:t>
                      </a:r>
                      <a:endParaRPr lang="fr-FR" sz="24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Préserver l’environnement</a:t>
                      </a:r>
                      <a:endParaRPr lang="fr-FR" sz="32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Favoriser la diversité dans l’offre de logement 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893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Attirer des populations jeunes</a:t>
                      </a:r>
                      <a:endParaRPr lang="fr-FR" sz="36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Quelques objectifs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pour …   …………..    </a:t>
                      </a:r>
                      <a:endParaRPr lang="fr-FR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Maintenir la qualité rurale du territoire – paysage, coteaux, vignobles, balcons du Rhône</a:t>
                      </a:r>
                      <a:endParaRPr lang="fr-FR" sz="24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104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Permettre la réalisation d’équipements publics</a:t>
                      </a:r>
                      <a:endParaRPr lang="fr-FR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Valoriser les activités agricoles</a:t>
                      </a:r>
                      <a:endParaRPr lang="fr-FR" sz="32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Favoriser l’implantation d’activités touristiques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Adapter l’urbanisation aux contraintes de structures et de réseaux en garantissant un bon fonctionnement des habitations et autres bâtiments </a:t>
                      </a:r>
                      <a:endParaRPr lang="fr-FR" sz="24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Vivarhône quad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5387" y="3140968"/>
            <a:ext cx="2898845" cy="88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24971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subTitle" idx="1"/>
          </p:nvPr>
        </p:nvSpPr>
        <p:spPr>
          <a:xfrm>
            <a:off x="3791744" y="539575"/>
            <a:ext cx="11244300" cy="1089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sz="3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</a:t>
            </a:r>
            <a:r>
              <a:rPr lang="en-US" sz="3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territoire</a:t>
            </a:r>
            <a:r>
              <a:rPr lang="en-US" sz="3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 base du PLUI</a:t>
            </a:r>
            <a:endParaRPr lang="en-US" sz="3400" b="1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Vivarhône quad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2560" y="6092825"/>
            <a:ext cx="2492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07368" y="1268760"/>
            <a:ext cx="1152128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Notion centrale </a:t>
            </a:r>
            <a:r>
              <a:rPr lang="fr-FR" sz="2400" dirty="0" smtClean="0">
                <a:latin typeface="Calibri" panose="020F0502020204030204" pitchFamily="34" charset="0"/>
              </a:rPr>
              <a:t>et nécessaire pour la réalisation d’un PLUi : </a:t>
            </a:r>
          </a:p>
          <a:p>
            <a:r>
              <a:rPr lang="fr-FR" sz="2400" dirty="0">
                <a:latin typeface="Calibri" panose="020F0502020204030204" pitchFamily="34" charset="0"/>
              </a:rPr>
              <a:t>	</a:t>
            </a:r>
            <a:r>
              <a:rPr lang="fr-FR" sz="2400" b="1" u="sng" dirty="0" smtClean="0">
                <a:latin typeface="Calibri" panose="020F0502020204030204" pitchFamily="34" charset="0"/>
              </a:rPr>
              <a:t>Projet politique – feuille de route pour le développement du territoire</a:t>
            </a:r>
          </a:p>
          <a:p>
            <a:endParaRPr lang="fr-FR" sz="2400" dirty="0">
              <a:latin typeface="Calibri" panose="020F0502020204030204" pitchFamily="34" charset="0"/>
            </a:endParaRPr>
          </a:p>
          <a:p>
            <a:r>
              <a:rPr lang="fr-FR" sz="2400" b="1" dirty="0" smtClean="0">
                <a:latin typeface="Calibri" panose="020F0502020204030204" pitchFamily="34" charset="0"/>
              </a:rPr>
              <a:t>Mise en cohérence de l’action politique </a:t>
            </a:r>
            <a:r>
              <a:rPr lang="fr-FR" sz="2400" dirty="0" smtClean="0">
                <a:latin typeface="Calibri" panose="020F0502020204030204" pitchFamily="34" charset="0"/>
              </a:rPr>
              <a:t>– tout le monde va dans la même sens. </a:t>
            </a:r>
          </a:p>
          <a:p>
            <a:r>
              <a:rPr lang="fr-FR" sz="2400" dirty="0" smtClean="0">
                <a:latin typeface="Calibri" panose="020F0502020204030204" pitchFamily="34" charset="0"/>
              </a:rPr>
              <a:t>Stratégie commune pour être plus forts face à la complexité des dynamiques de la société actuelle.</a:t>
            </a:r>
          </a:p>
          <a:p>
            <a:endParaRPr lang="fr-FR" sz="2400" dirty="0">
              <a:latin typeface="Calibri" panose="020F0502020204030204" pitchFamily="34" charset="0"/>
            </a:endParaRPr>
          </a:p>
          <a:p>
            <a:pPr lvl="0"/>
            <a:r>
              <a:rPr lang="fr-FR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Nécessité de réfléchir l’action à l’échelle intercommunale afin de correspondre </a:t>
            </a:r>
            <a:r>
              <a:rPr lang="fr-FR" sz="2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aux enjeux réels du territoire </a:t>
            </a:r>
            <a:r>
              <a:rPr lang="fr-FR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: </a:t>
            </a:r>
            <a:r>
              <a:rPr lang="fr-FR" sz="2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Aujourd’hui, les </a:t>
            </a:r>
            <a:r>
              <a:rPr lang="fr-FR" sz="2400" u="sng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limites administratives sont </a:t>
            </a:r>
            <a:r>
              <a:rPr lang="fr-FR" sz="2400" u="sng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dépassées </a:t>
            </a:r>
            <a:r>
              <a:rPr lang="fr-FR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par : les déplacements, les zones de chalandise des équipements commerciaux, les parcours résidentiels, les unités paysagères et dynamiques environnementales, les questions de risques technologiques et/ou naturels …. </a:t>
            </a:r>
            <a:endParaRPr lang="fr-FR" sz="24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 algn="ctr"/>
            <a:r>
              <a:rPr lang="fr-FR" sz="2800" b="1" u="sng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Adapter l’échelle de réflexion à la réalité du territoire</a:t>
            </a:r>
          </a:p>
          <a:p>
            <a:pPr lvl="0" algn="ctr"/>
            <a:r>
              <a:rPr lang="fr-FR" sz="2800" b="1" u="sng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Se réunir pour peser et créer un projet fort  </a:t>
            </a:r>
            <a:endParaRPr lang="fr-FR" sz="2800" b="1" u="sng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r>
              <a:rPr lang="fr-FR" sz="2400" dirty="0" smtClean="0">
                <a:latin typeface="Calibri" panose="020F0502020204030204" pitchFamily="34" charset="0"/>
              </a:rPr>
              <a:t> </a:t>
            </a:r>
            <a:endParaRPr lang="fr-FR" sz="2400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012803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1199456" y="332656"/>
            <a:ext cx="11665296" cy="657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Quelques éléments de planning</a:t>
            </a: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Vivarhône quad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2560" y="6092825"/>
            <a:ext cx="2492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500" y="1622425"/>
            <a:ext cx="6481564" cy="4846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aphicFrame>
        <p:nvGraphicFramePr>
          <p:cNvPr id="7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8299770"/>
              </p:ext>
            </p:extLst>
          </p:nvPr>
        </p:nvGraphicFramePr>
        <p:xfrm>
          <a:off x="88900" y="1479550"/>
          <a:ext cx="12103100" cy="4811713"/>
        </p:xfrm>
        <a:graphic>
          <a:graphicData uri="http://schemas.openxmlformats.org/presentationml/2006/ole">
            <p:oleObj spid="_x0000_s1059" name="Worksheet" r:id="rId5" imgW="12077752" imgH="480060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256570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1199456" y="332656"/>
            <a:ext cx="11665296" cy="657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-US" sz="3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éléments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chiffrés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</a:t>
            </a:r>
            <a:r>
              <a:rPr lang="en-US" sz="32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en-US" sz="32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quels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coûts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pour la </a:t>
            </a:r>
            <a:r>
              <a:rPr lang="en-US" sz="32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collectivité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? </a:t>
            </a: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607009"/>
              </p:ext>
            </p:extLst>
          </p:nvPr>
        </p:nvGraphicFramePr>
        <p:xfrm>
          <a:off x="407368" y="1628800"/>
          <a:ext cx="11521281" cy="499754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880321"/>
                <a:gridCol w="2808311"/>
                <a:gridCol w="3456384"/>
                <a:gridCol w="2376265"/>
              </a:tblGrid>
              <a:tr h="72008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u="sng" dirty="0" smtClean="0"/>
                        <a:t>Dépenses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u="sng" dirty="0" smtClean="0"/>
                        <a:t>Recettes</a:t>
                      </a:r>
                      <a:endParaRPr lang="fr-FR" sz="2400" b="1" u="sng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Études 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300 000</a:t>
                      </a:r>
                      <a:endParaRPr lang="fr-FR" sz="200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Lauréat appel à projet national PLUI 2015</a:t>
                      </a:r>
                      <a:endParaRPr lang="fr-FR" sz="20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20 000</a:t>
                      </a:r>
                      <a:endParaRPr lang="fr-FR" sz="2000" dirty="0"/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Frais divers, reprographie,</a:t>
                      </a:r>
                      <a:r>
                        <a:rPr lang="fr-FR" sz="2000" baseline="0" dirty="0" smtClean="0"/>
                        <a:t> enquêtes publiques 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15</a:t>
                      </a:r>
                      <a:r>
                        <a:rPr lang="fr-FR" sz="2000" baseline="0" dirty="0" smtClean="0"/>
                        <a:t> 000</a:t>
                      </a:r>
                      <a:endParaRPr lang="fr-FR" sz="200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Dotation Générale de Décentralisation /</a:t>
                      </a:r>
                      <a:endParaRPr lang="fr-FR" sz="20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À déterminer</a:t>
                      </a:r>
                      <a:endParaRPr lang="fr-FR" sz="2000" dirty="0"/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Ingénierie interne (sur 3 ans)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145 000</a:t>
                      </a:r>
                      <a:endParaRPr lang="fr-FR" sz="200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Recherches d’autres financements en cours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u="none" strike="noStrike" cap="none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Département ? Région ? DETR</a:t>
                      </a:r>
                      <a:endParaRPr lang="fr-FR" sz="2000" b="1" i="0" u="none" strike="noStrike" cap="none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26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TOTAL</a:t>
                      </a:r>
                      <a:endParaRPr lang="fr-FR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460 000 €</a:t>
                      </a:r>
                      <a:r>
                        <a:rPr lang="fr-FR" sz="2000" baseline="0" dirty="0" smtClean="0"/>
                        <a:t> TTC</a:t>
                      </a:r>
                    </a:p>
                    <a:p>
                      <a:pPr algn="ctr"/>
                      <a:endParaRPr lang="fr-FR" sz="20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u="sng" dirty="0" smtClean="0"/>
                        <a:t>= 42 000 € TTC par commune</a:t>
                      </a:r>
                    </a:p>
                    <a:p>
                      <a:pPr algn="ctr"/>
                      <a:endParaRPr lang="fr-FR" sz="200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/>
                        <a:t>Autofinancement de la CCV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/>
                        <a:t>Reste à charge</a:t>
                      </a:r>
                      <a:endParaRPr lang="fr-FR" sz="2000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263352" y="1628800"/>
            <a:ext cx="11460324" cy="5976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fr-FR" sz="2800" b="1" i="0" u="sng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Points importants : 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endParaRPr lang="fr-FR" sz="2000" b="1" i="0" u="sng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 pitchFamily="34" charset="0"/>
              <a:buChar char="↘"/>
            </a:pP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fr-FR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ollaboration avec les communes – confiance – coproduction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r-FR" sz="20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>
              <a:buSzPct val="100000"/>
              <a:buFont typeface="Calibri" panose="020F0502020204030204" pitchFamily="34" charset="0"/>
              <a:buChar char="↘"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Travail 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partenarial </a:t>
            </a: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- Mobilisation des ressources sur le territoire. </a:t>
            </a:r>
          </a:p>
          <a:p>
            <a:pPr lvl="0" algn="l">
              <a:buSzPct val="100000"/>
            </a:pP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 : Travail avec le PRN de Pilat sur les questions de TVB</a:t>
            </a:r>
          </a:p>
          <a:p>
            <a:pPr lvl="0" algn="l">
              <a:buSzPct val="100000"/>
            </a:pP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Rôle du SCoT</a:t>
            </a:r>
          </a:p>
          <a:p>
            <a:pPr lvl="0" algn="l">
              <a:buSzPct val="100000"/>
            </a:pPr>
            <a:endParaRPr lang="fr-FR" sz="2000" b="0" i="0" u="none" strike="noStrike" cap="none" baseline="0" dirty="0" smtClean="0">
              <a:solidFill>
                <a:schemeClr val="bg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l">
              <a:buSzPct val="100000"/>
              <a:buFont typeface="Calibri" panose="020F0502020204030204" pitchFamily="34" charset="0"/>
              <a:buChar char="↘"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Animation de la démarche </a:t>
            </a:r>
          </a:p>
          <a:p>
            <a:pPr algn="l">
              <a:buSzPct val="100000"/>
            </a:pP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E</a:t>
            </a: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x : démarche longue – il faut donner un rythme, même durant les périodes plus creuses</a:t>
            </a:r>
          </a:p>
          <a:p>
            <a:pPr algn="l">
              <a:buSzPct val="100000"/>
            </a:pP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Recruter un chef de projet en interne pour faire du lien</a:t>
            </a:r>
            <a:endParaRPr lang="fr-FR" sz="1800" b="0" i="0" u="none" strike="noStrike" cap="none" baseline="0" dirty="0">
              <a:solidFill>
                <a:schemeClr val="bg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Vivarhône quad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2560" y="6092825"/>
            <a:ext cx="2492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791744" y="40466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Retour d’expérience /enseignements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xmlns="" val="17684543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varhône quad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2560" y="6092825"/>
            <a:ext cx="2492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23642" y="1594083"/>
            <a:ext cx="4016774" cy="46418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52115" y="1594083"/>
            <a:ext cx="3724275" cy="46418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595414" y="16442"/>
            <a:ext cx="10642822" cy="7934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r>
              <a:rPr lang="fr-FR" altLang="fr-FR" sz="3600" b="1" dirty="0" smtClean="0">
                <a:latin typeface="Calibri" panose="020F0502020204030204" pitchFamily="34" charset="0"/>
              </a:rPr>
              <a:t>Résumé fonctionnement communes / CCV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3847" y="1780144"/>
            <a:ext cx="3668713" cy="4254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CC Vivarhône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9907" y="1787758"/>
            <a:ext cx="3519487" cy="423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COMMUNES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97460" y="2864097"/>
            <a:ext cx="1573213" cy="620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Conseil municipal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1743" y="4714322"/>
            <a:ext cx="1573213" cy="123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Commission urbanisme ou autre système interne aux communes</a:t>
            </a:r>
          </a:p>
        </p:txBody>
      </p:sp>
      <p:sp>
        <p:nvSpPr>
          <p:cNvPr id="13" name="ZoneTexte 5"/>
          <p:cNvSpPr txBox="1">
            <a:spLocks noChangeArrowheads="1"/>
          </p:cNvSpPr>
          <p:nvPr/>
        </p:nvSpPr>
        <p:spPr bwMode="auto">
          <a:xfrm>
            <a:off x="750006" y="3750669"/>
            <a:ext cx="3346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1400" dirty="0">
                <a:solidFill>
                  <a:schemeClr val="tx1"/>
                </a:solidFill>
              </a:rPr>
              <a:t>Débat sur le PADD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1400" dirty="0">
                <a:solidFill>
                  <a:schemeClr val="tx1"/>
                </a:solidFill>
              </a:rPr>
              <a:t>Peut donner un avis sur les OAP ou le règlement qui le concerne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25840" y="2505324"/>
            <a:ext cx="2244725" cy="7747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u="sng" dirty="0"/>
              <a:t>Comité de pilotage</a:t>
            </a:r>
          </a:p>
          <a:p>
            <a:pPr algn="ctr">
              <a:defRPr/>
            </a:pPr>
            <a:r>
              <a:rPr lang="fr-FR" sz="1200" dirty="0"/>
              <a:t>3-4 élus référents / commune</a:t>
            </a:r>
          </a:p>
        </p:txBody>
      </p:sp>
      <p:sp>
        <p:nvSpPr>
          <p:cNvPr id="15" name="ZoneTexte 16"/>
          <p:cNvSpPr txBox="1">
            <a:spLocks noChangeArrowheads="1"/>
          </p:cNvSpPr>
          <p:nvPr/>
        </p:nvSpPr>
        <p:spPr bwMode="auto">
          <a:xfrm>
            <a:off x="7392368" y="3266629"/>
            <a:ext cx="8778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</a:rPr>
              <a:t>propose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27427" y="3729832"/>
            <a:ext cx="2243138" cy="7731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u="sng" dirty="0"/>
              <a:t>Conférence intercommunale</a:t>
            </a:r>
          </a:p>
          <a:p>
            <a:pPr algn="ctr">
              <a:defRPr/>
            </a:pPr>
            <a:r>
              <a:rPr lang="fr-FR" sz="1200" dirty="0"/>
              <a:t>Maire de chaque commune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05278" y="4991896"/>
            <a:ext cx="2928277" cy="5863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u="sng" dirty="0"/>
              <a:t>Conseil communautaire</a:t>
            </a:r>
          </a:p>
          <a:p>
            <a:pPr algn="ctr">
              <a:defRPr/>
            </a:pPr>
            <a:r>
              <a:rPr lang="fr-FR" sz="1200" dirty="0"/>
              <a:t>Représentants de toutes les communes</a:t>
            </a:r>
          </a:p>
        </p:txBody>
      </p:sp>
      <p:sp>
        <p:nvSpPr>
          <p:cNvPr id="18" name="ZoneTexte 19"/>
          <p:cNvSpPr txBox="1">
            <a:spLocks noChangeArrowheads="1"/>
          </p:cNvSpPr>
          <p:nvPr/>
        </p:nvSpPr>
        <p:spPr bwMode="auto">
          <a:xfrm>
            <a:off x="7478675" y="4500056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</a:rPr>
              <a:t>arbitre</a:t>
            </a:r>
          </a:p>
        </p:txBody>
      </p:sp>
      <p:sp>
        <p:nvSpPr>
          <p:cNvPr id="19" name="ZoneTexte 20"/>
          <p:cNvSpPr txBox="1">
            <a:spLocks noChangeArrowheads="1"/>
          </p:cNvSpPr>
          <p:nvPr/>
        </p:nvSpPr>
        <p:spPr bwMode="auto">
          <a:xfrm>
            <a:off x="6778179" y="5589240"/>
            <a:ext cx="194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</a:rPr>
              <a:t>Valide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</a:rPr>
              <a:t>+ débat sur le PADD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90229" y="1105132"/>
            <a:ext cx="2103005" cy="5618163"/>
          </a:xfrm>
          <a:prstGeom prst="rect">
            <a:avLst/>
          </a:prstGeom>
          <a:noFill/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1" name="ZoneTexte 22"/>
          <p:cNvSpPr txBox="1">
            <a:spLocks noChangeArrowheads="1"/>
          </p:cNvSpPr>
          <p:nvPr/>
        </p:nvSpPr>
        <p:spPr bwMode="auto">
          <a:xfrm rot="16200000">
            <a:off x="2052157" y="3549431"/>
            <a:ext cx="5821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>
                <a:solidFill>
                  <a:srgbClr val="7030A0"/>
                </a:solidFill>
              </a:rPr>
              <a:t>PLATEFORME DE PARTAGE   </a:t>
            </a:r>
            <a:r>
              <a:rPr lang="fr-FR" altLang="fr-FR" sz="1600" b="1" dirty="0" smtClean="0">
                <a:solidFill>
                  <a:srgbClr val="7030A0"/>
                </a:solidFill>
              </a:rPr>
              <a:t>                 </a:t>
            </a:r>
            <a:r>
              <a:rPr lang="fr-FR" altLang="fr-FR" b="1" dirty="0">
                <a:solidFill>
                  <a:srgbClr val="7030A0"/>
                </a:solidFill>
              </a:rPr>
              <a:t>DE DOCUMENTS</a:t>
            </a:r>
          </a:p>
        </p:txBody>
      </p:sp>
      <p:sp>
        <p:nvSpPr>
          <p:cNvPr id="22" name="Double flèche horizontale 21"/>
          <p:cNvSpPr/>
          <p:nvPr/>
        </p:nvSpPr>
        <p:spPr>
          <a:xfrm>
            <a:off x="3767220" y="2564904"/>
            <a:ext cx="2557463" cy="147955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/>
              <a:t>Elus référents lien entre le CM et le PLUI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10776520" y="1340768"/>
            <a:ext cx="0" cy="47520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 rot="5400000">
            <a:off x="8927941" y="3372961"/>
            <a:ext cx="4182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Processus de prise de décision 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8421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varhône quad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2560" y="6092825"/>
            <a:ext cx="2492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8088646"/>
              </p:ext>
            </p:extLst>
          </p:nvPr>
        </p:nvGraphicFramePr>
        <p:xfrm>
          <a:off x="22629" y="33248"/>
          <a:ext cx="12152308" cy="682475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534323"/>
                <a:gridCol w="1534323"/>
                <a:gridCol w="1534323"/>
                <a:gridCol w="1534323"/>
                <a:gridCol w="1534323"/>
                <a:gridCol w="1534323"/>
                <a:gridCol w="1534323"/>
                <a:gridCol w="1412047"/>
              </a:tblGrid>
              <a:tr h="586775">
                <a:tc>
                  <a:txBody>
                    <a:bodyPr/>
                    <a:lstStyle/>
                    <a:p>
                      <a:pPr algn="ctr"/>
                      <a:r>
                        <a:rPr lang="fr-FR" sz="1200" u="sng" dirty="0" smtClean="0"/>
                        <a:t>ETAPE</a:t>
                      </a:r>
                      <a:endParaRPr lang="fr-FR" sz="1200" u="sng" dirty="0"/>
                    </a:p>
                  </a:txBody>
                  <a:tcPr marT="45718" marB="4571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INITIATION DE LA DEMARCHE</a:t>
                      </a:r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DIAGNOSTIC</a:t>
                      </a:r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ENJEUX</a:t>
                      </a:r>
                      <a:r>
                        <a:rPr lang="fr-FR" sz="1200" baseline="0" dirty="0" smtClean="0"/>
                        <a:t> ET PROJET POLITIQUE</a:t>
                      </a:r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DECLINAISON</a:t>
                      </a:r>
                      <a:r>
                        <a:rPr lang="fr-FR" sz="1200" baseline="0" dirty="0" smtClean="0"/>
                        <a:t> TERRITORIALE</a:t>
                      </a:r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8677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DOCUMENT</a:t>
                      </a:r>
                      <a:endParaRPr lang="fr-FR" sz="1200" b="1" dirty="0"/>
                    </a:p>
                  </a:txBody>
                  <a:tcPr marT="45718" marB="4571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Rapport de présentation</a:t>
                      </a:r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PADD</a:t>
                      </a:r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OAP</a:t>
                      </a:r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Plans de secteur</a:t>
                      </a:r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Règlement</a:t>
                      </a:r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Annexes</a:t>
                      </a:r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17077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Référents</a:t>
                      </a:r>
                      <a:r>
                        <a:rPr lang="fr-FR" sz="1200" b="1" baseline="0" dirty="0" smtClean="0"/>
                        <a:t> PLUI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baseline="0" dirty="0" smtClean="0"/>
                        <a:t>Rôle très important des élus référents dans les échanges entre les communes et la CCV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 marT="45718" marB="4571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Tx/>
                        <a:buChar char="-"/>
                      </a:pPr>
                      <a:endParaRPr lang="fr-FR" sz="1200" dirty="0" smtClean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200" dirty="0" smtClean="0"/>
                        <a:t>Visite </a:t>
                      </a:r>
                      <a:r>
                        <a:rPr lang="fr-FR" sz="1200" dirty="0" err="1" smtClean="0"/>
                        <a:t>ComCom</a:t>
                      </a:r>
                      <a:r>
                        <a:rPr lang="fr-FR" sz="1200" baseline="0" dirty="0" smtClean="0"/>
                        <a:t> Alby sur Chéran (3 juin)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fr-FR" sz="1200" baseline="0" dirty="0" smtClean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200" baseline="0" dirty="0" smtClean="0"/>
                        <a:t>Visite des communes avec le BE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fr-FR" sz="1200" baseline="0" dirty="0" smtClean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200" baseline="0" dirty="0" smtClean="0"/>
                        <a:t>Visite des communes avec les membres du bureau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endParaRPr lang="fr-FR" sz="1200" baseline="0" dirty="0" smtClean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Ateliers thématiques</a:t>
                      </a:r>
                      <a:r>
                        <a:rPr lang="fr-FR" sz="1200" baseline="0" dirty="0" smtClean="0"/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« Diagnostic et enjeux »</a:t>
                      </a:r>
                      <a:endParaRPr lang="fr-FR" sz="1200" dirty="0" smtClean="0"/>
                    </a:p>
                    <a:p>
                      <a:pPr marL="0" indent="0" algn="ctr">
                        <a:buFontTx/>
                        <a:buNone/>
                      </a:pPr>
                      <a:endParaRPr lang="fr-FR" sz="1200" dirty="0" smtClean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200" dirty="0" smtClean="0"/>
                        <a:t>Rendu </a:t>
                      </a:r>
                      <a:r>
                        <a:rPr lang="fr-FR" sz="1200" dirty="0" err="1" smtClean="0"/>
                        <a:t>diag</a:t>
                      </a:r>
                      <a:r>
                        <a:rPr lang="fr-FR" sz="1200" dirty="0" smtClean="0"/>
                        <a:t>/enjeux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fr-FR" sz="12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+ réunion avec l’ensemble des conseillers municipaux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fr-FR" sz="1200" dirty="0" smtClean="0"/>
                    </a:p>
                    <a:p>
                      <a:pPr marL="171450" indent="-171450" algn="ctr">
                        <a:buFontTx/>
                        <a:buChar char="-"/>
                      </a:pPr>
                      <a:endParaRPr lang="fr-FR" sz="1200" dirty="0" smtClean="0"/>
                    </a:p>
                    <a:p>
                      <a:pPr marL="0" indent="0" algn="ctr">
                        <a:buFontTx/>
                        <a:buNone/>
                      </a:pPr>
                      <a:endParaRPr lang="fr-FR" sz="1200" baseline="0" dirty="0" smtClean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Ateliers thématique</a:t>
                      </a:r>
                      <a:r>
                        <a:rPr lang="fr-FR" sz="1200" baseline="0" dirty="0" smtClean="0"/>
                        <a:t>s</a:t>
                      </a:r>
                    </a:p>
                    <a:p>
                      <a:pPr algn="ctr"/>
                      <a:r>
                        <a:rPr lang="fr-FR" sz="1200" baseline="0" dirty="0" smtClean="0"/>
                        <a:t>« Projet »</a:t>
                      </a:r>
                    </a:p>
                    <a:p>
                      <a:pPr algn="ctr"/>
                      <a:endParaRPr lang="fr-FR" sz="1200" baseline="0" dirty="0" smtClean="0"/>
                    </a:p>
                    <a:p>
                      <a:pPr algn="ctr"/>
                      <a:endParaRPr lang="fr-FR" sz="1200" baseline="0" dirty="0" smtClean="0"/>
                    </a:p>
                    <a:p>
                      <a:pPr algn="ctr"/>
                      <a:r>
                        <a:rPr lang="fr-FR" sz="1200" baseline="0" dirty="0" smtClean="0"/>
                        <a:t>Rendu du PADD</a:t>
                      </a:r>
                    </a:p>
                    <a:p>
                      <a:pPr algn="ctr"/>
                      <a:endParaRPr lang="fr-FR" sz="1200" baseline="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+ réunion avec l’ensemble des conseillers municipaux</a:t>
                      </a:r>
                    </a:p>
                    <a:p>
                      <a:pPr algn="ctr"/>
                      <a:endParaRPr lang="fr-FR" sz="1200" baseline="0" dirty="0" smtClean="0"/>
                    </a:p>
                    <a:p>
                      <a:pPr algn="ctr"/>
                      <a:endParaRPr lang="fr-FR" sz="1200" baseline="0" dirty="0" smtClean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Travail</a:t>
                      </a:r>
                      <a:r>
                        <a:rPr lang="fr-FR" sz="1200" baseline="0" dirty="0" smtClean="0"/>
                        <a:t> transversal</a:t>
                      </a:r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Ateliers</a:t>
                      </a:r>
                      <a:r>
                        <a:rPr lang="fr-FR" sz="1200" baseline="0" dirty="0" smtClean="0"/>
                        <a:t> par commune</a:t>
                      </a:r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Ateliers par secteurs ou commune si nécessaire </a:t>
                      </a:r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+ réunion avec l’ensemble des conseillers municipaux</a:t>
                      </a:r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Ateliers par thématique,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smtClean="0"/>
                        <a:t>secteur ou commune si nécessaire 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0850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Conseillers municipaux</a:t>
                      </a:r>
                      <a:endParaRPr lang="fr-FR" sz="1200" b="1" dirty="0"/>
                    </a:p>
                  </a:txBody>
                  <a:tcPr marT="45718" marB="4571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Présentation de la démarche au</a:t>
                      </a:r>
                      <a:r>
                        <a:rPr lang="fr-FR" sz="1200" baseline="0" dirty="0" smtClean="0"/>
                        <a:t> sein de chaque conseil municipal</a:t>
                      </a:r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525622">
                <a:tc gridSpan="8">
                  <a:txBody>
                    <a:bodyPr/>
                    <a:lstStyle/>
                    <a:p>
                      <a:pPr algn="ctr"/>
                      <a:r>
                        <a:rPr lang="fr-FR" sz="1200" b="1" u="sng" dirty="0" smtClean="0"/>
                        <a:t>Pour tous, tout au long de la démarche</a:t>
                      </a:r>
                      <a:r>
                        <a:rPr lang="fr-FR" sz="1200" b="1" u="sng" baseline="0" dirty="0" smtClean="0"/>
                        <a:t> : 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fr-FR" sz="1200" baseline="0" dirty="0" smtClean="0"/>
                        <a:t>Ateliers – Colloques pédagogiques sur les thématiques du PLUI.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fr-FR" sz="1200" baseline="0" dirty="0" smtClean="0"/>
                        <a:t>Aide de la CCV pour rédiger des articles à faire paraître dans les publications des communes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fr-FR" sz="1200" baseline="0" dirty="0" smtClean="0"/>
                        <a:t>Informations régulières entre la CCV et les communes.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fr-FR" sz="1200" baseline="0" dirty="0" smtClean="0"/>
                        <a:t>Mise à disposition des documents du PLUI via la site internet de la CCV.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endParaRPr lang="fr-FR" sz="1200" dirty="0"/>
                    </a:p>
                  </a:txBody>
                  <a:tcPr marT="45718" marB="4571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T="45718" marB="4571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47328" y="5373217"/>
            <a:ext cx="2524125" cy="1440160"/>
            <a:chOff x="196365" y="5512626"/>
            <a:chExt cx="2393950" cy="1850932"/>
          </a:xfrm>
        </p:grpSpPr>
        <p:sp>
          <p:nvSpPr>
            <p:cNvPr id="7" name="Rectangle 6"/>
            <p:cNvSpPr/>
            <p:nvPr/>
          </p:nvSpPr>
          <p:spPr>
            <a:xfrm>
              <a:off x="196365" y="5568096"/>
              <a:ext cx="2384916" cy="179546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2073" y="5945552"/>
              <a:ext cx="593218" cy="46314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2073" y="6853484"/>
              <a:ext cx="593218" cy="432543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2073" y="6406659"/>
              <a:ext cx="593218" cy="44682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ZoneTexte 2"/>
            <p:cNvSpPr txBox="1">
              <a:spLocks noChangeArrowheads="1"/>
            </p:cNvSpPr>
            <p:nvPr/>
          </p:nvSpPr>
          <p:spPr bwMode="auto">
            <a:xfrm>
              <a:off x="845653" y="6026883"/>
              <a:ext cx="1376362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100">
                  <a:solidFill>
                    <a:schemeClr val="tx1"/>
                  </a:solidFill>
                </a:rPr>
                <a:t>Référents PLUI</a:t>
              </a:r>
            </a:p>
          </p:txBody>
        </p:sp>
        <p:sp>
          <p:nvSpPr>
            <p:cNvPr id="12" name="ZoneTexte 7"/>
            <p:cNvSpPr txBox="1">
              <a:spLocks noChangeArrowheads="1"/>
            </p:cNvSpPr>
            <p:nvPr/>
          </p:nvSpPr>
          <p:spPr bwMode="auto">
            <a:xfrm>
              <a:off x="845653" y="6368196"/>
              <a:ext cx="1744662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100" dirty="0">
                  <a:solidFill>
                    <a:schemeClr val="tx1"/>
                  </a:solidFill>
                </a:rPr>
                <a:t>Référents PLUI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100" dirty="0">
                  <a:solidFill>
                    <a:schemeClr val="tx1"/>
                  </a:solidFill>
                </a:rPr>
                <a:t>+ conseillers municipaux</a:t>
              </a:r>
            </a:p>
          </p:txBody>
        </p:sp>
        <p:sp>
          <p:nvSpPr>
            <p:cNvPr id="13" name="ZoneTexte 8"/>
            <p:cNvSpPr txBox="1">
              <a:spLocks noChangeArrowheads="1"/>
            </p:cNvSpPr>
            <p:nvPr/>
          </p:nvSpPr>
          <p:spPr bwMode="auto">
            <a:xfrm>
              <a:off x="940903" y="6853971"/>
              <a:ext cx="1376362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100">
                  <a:solidFill>
                    <a:schemeClr val="tx1"/>
                  </a:solidFill>
                </a:rPr>
                <a:t>Conseillers municipaux</a:t>
              </a:r>
            </a:p>
          </p:txBody>
        </p:sp>
        <p:sp>
          <p:nvSpPr>
            <p:cNvPr id="14" name="ZoneTexte 9"/>
            <p:cNvSpPr txBox="1">
              <a:spLocks noChangeArrowheads="1"/>
            </p:cNvSpPr>
            <p:nvPr/>
          </p:nvSpPr>
          <p:spPr bwMode="auto">
            <a:xfrm>
              <a:off x="947603" y="5512626"/>
              <a:ext cx="1376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b="1" u="sng" dirty="0">
                  <a:solidFill>
                    <a:schemeClr val="tx1"/>
                  </a:solidFill>
                </a:rPr>
                <a:t>Légende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9768408" y="5656003"/>
            <a:ext cx="2232248" cy="10968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5607336" y="5875908"/>
            <a:ext cx="10642822" cy="7934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r>
              <a:rPr lang="fr-FR" altLang="fr-FR" sz="1800" b="1" dirty="0" smtClean="0">
                <a:latin typeface="Calibri" panose="020F0502020204030204" pitchFamily="34" charset="0"/>
              </a:rPr>
              <a:t>Modalités de </a:t>
            </a:r>
          </a:p>
          <a:p>
            <a:r>
              <a:rPr lang="fr-FR" altLang="fr-FR" sz="1800" b="1" dirty="0" smtClean="0">
                <a:latin typeface="Calibri" panose="020F0502020204030204" pitchFamily="34" charset="0"/>
              </a:rPr>
              <a:t>coproduction </a:t>
            </a:r>
          </a:p>
          <a:p>
            <a:r>
              <a:rPr lang="fr-FR" altLang="fr-FR" sz="1800" b="1" dirty="0" smtClean="0">
                <a:latin typeface="Calibri" panose="020F0502020204030204" pitchFamily="34" charset="0"/>
              </a:rPr>
              <a:t>durant la démarche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263352" y="1628800"/>
            <a:ext cx="11460324" cy="5976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fr-FR" sz="2800" b="1" i="0" u="sng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Points importants : 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endParaRPr lang="fr-FR" sz="2000" b="1" i="0" u="sng" strike="noStrike" cap="none" baseline="0" dirty="0" smtClean="0">
              <a:solidFill>
                <a:schemeClr val="bg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 pitchFamily="34" charset="0"/>
              <a:buChar char="↘"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fr-FR" sz="2000" b="0" i="0" u="none" strike="noStrike" cap="none" baseline="0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ollaboration avec les communes – confiance – coproduction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r-FR" sz="20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>
              <a:buSzPct val="100000"/>
              <a:buFont typeface="Calibri" panose="020F0502020204030204" pitchFamily="34" charset="0"/>
              <a:buChar char="↘"/>
            </a:pP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Travail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partenarial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Mobilisation des ressources sur le territoire. </a:t>
            </a:r>
          </a:p>
          <a:p>
            <a:pPr lvl="0" algn="l">
              <a:buSzPct val="100000"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Travail avec le PRN de Pilat sur les questions de TVB</a:t>
            </a:r>
          </a:p>
          <a:p>
            <a:pPr lvl="0" algn="l">
              <a:buSzPct val="100000"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Rôle du SCoT, de la DDT et des associations du territoire</a:t>
            </a:r>
          </a:p>
          <a:p>
            <a:pPr lvl="0" algn="l">
              <a:buSzPct val="100000"/>
            </a:pPr>
            <a:endParaRPr lang="fr-FR" sz="20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l">
              <a:buSzPct val="100000"/>
              <a:buFont typeface="Calibri" panose="020F0502020204030204" pitchFamily="34" charset="0"/>
              <a:buChar char="↘"/>
            </a:pP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Animation de la démarche </a:t>
            </a:r>
          </a:p>
          <a:p>
            <a:pPr algn="l">
              <a:buSzPct val="100000"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: démarche longue – il faut donner un rythme, même durant les périodes plus creuses</a:t>
            </a:r>
          </a:p>
          <a:p>
            <a:pPr algn="l">
              <a:buSzPct val="100000"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Recruter un chef de projet en interne pour faire du lien</a:t>
            </a:r>
            <a:endParaRPr lang="fr-FR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Vivarhône quad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2560" y="6092825"/>
            <a:ext cx="2492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791744" y="40466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Retour d’expérience /enseignements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xmlns="" val="42690475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varhône quad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2560" y="6092825"/>
            <a:ext cx="2492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191344" y="1268760"/>
            <a:ext cx="11460324" cy="5976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l">
              <a:buSzPct val="100000"/>
            </a:pPr>
            <a:r>
              <a:rPr lang="fr-FR" sz="28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Points </a:t>
            </a:r>
            <a:r>
              <a:rPr lang="fr-FR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vigilance : </a:t>
            </a:r>
          </a:p>
          <a:p>
            <a:pPr lvl="0" algn="l">
              <a:buSzPct val="100000"/>
            </a:pPr>
            <a:endParaRPr lang="fr-FR" sz="1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>
              <a:buSzPct val="100000"/>
              <a:buFont typeface="Calibri" panose="020F0502020204030204" pitchFamily="34" charset="0"/>
              <a:buChar char="↘"/>
            </a:pP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Emmener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tout le monde dans la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démarche – ne pas laisser certaines communes en retrait</a:t>
            </a:r>
          </a:p>
          <a:p>
            <a:pPr lvl="1" algn="l">
              <a:buSzPct val="100000"/>
            </a:pP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mettre en place des temps de partage</a:t>
            </a:r>
          </a:p>
          <a:p>
            <a:pPr lvl="1" algn="l">
              <a:buSzPct val="100000"/>
            </a:pP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question de la formation des élus</a:t>
            </a:r>
          </a:p>
          <a:p>
            <a:pPr marL="342900" lvl="0" indent="-342900" algn="l">
              <a:buSzPct val="100000"/>
              <a:buFont typeface="Calibri" panose="020F0502020204030204" pitchFamily="34" charset="0"/>
              <a:buChar char="↘"/>
            </a:pPr>
            <a:endParaRPr lang="fr-FR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>
              <a:buSzPct val="100000"/>
              <a:buFont typeface="Calibri" panose="020F0502020204030204" pitchFamily="34" charset="0"/>
              <a:buChar char="↘"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Informations transmises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 la démarche </a:t>
            </a:r>
            <a:endParaRPr lang="fr-FR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>
              <a:buSzPct val="100000"/>
            </a:pP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ex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formation des secrétaires de mairies –</a:t>
            </a:r>
          </a:p>
          <a:p>
            <a:pPr lvl="0" algn="l">
              <a:buSzPct val="100000"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mise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place d’un site internet avec accès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protégé pour filtrer les accès aux documents de travail</a:t>
            </a:r>
          </a:p>
          <a:p>
            <a:pPr marL="342900" lvl="0" indent="-342900" algn="l">
              <a:buSzPct val="100000"/>
              <a:buFont typeface="Calibri" panose="020F0502020204030204" pitchFamily="34" charset="0"/>
              <a:buChar char="↘"/>
            </a:pPr>
            <a:endParaRPr lang="fr-FR" sz="1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>
              <a:buSzPct val="100000"/>
              <a:buFont typeface="Calibri" panose="020F0502020204030204" pitchFamily="34" charset="0"/>
              <a:buChar char="↘"/>
            </a:pP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Recrutement du bureau d’étude </a:t>
            </a:r>
          </a:p>
          <a:p>
            <a:pPr algn="l">
              <a:buSzPct val="100000"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Méthodologie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animation /concertation </a:t>
            </a:r>
          </a:p>
          <a:p>
            <a:pPr algn="l">
              <a:buSzPct val="100000"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ompétences multiples (</a:t>
            </a:r>
            <a:r>
              <a:rPr lang="fr-FR" altLang="fr-FR" sz="1800" dirty="0" smtClean="0"/>
              <a:t>Urbanisme, architecture/patrimoine, paysage/géographie, agriculture, 	écologie, économie, sociologie/habitat/démographie, </a:t>
            </a:r>
            <a:r>
              <a:rPr lang="fr-FR" altLang="fr-FR" sz="1800" b="1" u="sng" dirty="0" smtClean="0"/>
              <a:t>juridique</a:t>
            </a:r>
            <a:r>
              <a:rPr lang="fr-FR" altLang="fr-FR" sz="1800" dirty="0" smtClean="0"/>
              <a:t>, transport</a:t>
            </a:r>
            <a:r>
              <a:rPr lang="fr-FR" altLang="fr-FR" sz="1800" dirty="0"/>
              <a:t>, </a:t>
            </a:r>
            <a:r>
              <a:rPr lang="fr-FR" altLang="fr-FR" sz="1800" dirty="0" smtClean="0"/>
              <a:t>déplacements …)</a:t>
            </a:r>
            <a:endParaRPr lang="fr-FR" altLang="fr-FR" sz="1800" dirty="0"/>
          </a:p>
          <a:p>
            <a:pPr lvl="0" algn="l">
              <a:buSzPct val="100000"/>
            </a:pPr>
            <a:endParaRPr lang="fr-FR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fr-FR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791744" y="40466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Retour d’expérience /enseignements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xmlns="" val="19980448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5951984" y="908720"/>
            <a:ext cx="5339644" cy="7291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aller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plus loin …. </a:t>
            </a:r>
            <a:endParaRPr sz="5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Vivarhône quad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2560" y="6092825"/>
            <a:ext cx="2492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467092" y="1916832"/>
            <a:ext cx="4824536" cy="211852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</a:pP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RIBAUD </a:t>
            </a:r>
            <a:r>
              <a:rPr lang="en-US" sz="20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Cécile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</a:pP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Chargée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mission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urbanisme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PLUi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Mail : </a:t>
            </a:r>
            <a:r>
              <a:rPr lang="fr-FR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cecile.ribaud@vivarhone.fr</a:t>
            </a:r>
            <a:endParaRPr lang="fr-FR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</a:pP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Téléphones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04.75.67.24.63 </a:t>
            </a:r>
            <a:r>
              <a:rPr lang="fr-FR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(ligne directe)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06.98.33.42.12 (mobile)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67408" y="1916832"/>
            <a:ext cx="4824536" cy="17686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</a:pPr>
            <a:r>
              <a:rPr lang="en-US" sz="2000" b="1" u="sng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Communauté</a:t>
            </a:r>
            <a:r>
              <a:rPr lang="en-US" sz="20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Communes Vivarhône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36, place de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l’Eglise</a:t>
            </a:r>
            <a:endParaRPr lang="en-US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</a:pPr>
            <a: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  <a:t>07340 Peaugres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Mail : vivarhone@vivarhone.fr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</a:pP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Téléphone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04.75.67.30.22 (standard)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67408" y="4324136"/>
            <a:ext cx="4824536" cy="106901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</a:pPr>
            <a:r>
              <a:rPr lang="en-US" sz="2000" b="1" u="sng" dirty="0" smtClean="0">
                <a:latin typeface="Calibri"/>
                <a:ea typeface="Calibri"/>
                <a:cs typeface="Calibri"/>
                <a:sym typeface="Calibri"/>
              </a:rPr>
              <a:t>PHILIPPE Ronan</a:t>
            </a:r>
            <a:endParaRPr lang="en-US" sz="2000" b="1" u="sng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1er VP de la CCV –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Maire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Peaugres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Mail : </a:t>
            </a:r>
            <a: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  <a:t>ronanphilippe@orange.fr</a:t>
            </a:r>
            <a:endParaRPr lang="en-US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varhône quad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2560" y="6092825"/>
            <a:ext cx="2492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241256" y="188640"/>
            <a:ext cx="76328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Qu’est ce qu’un PLUI ? </a:t>
            </a:r>
            <a:endParaRPr lang="fr-FR"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fr-FR" sz="12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143672" y="2879647"/>
            <a:ext cx="9298384" cy="4810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rtlCol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>
              <a:buFont typeface="Calibri" panose="020F0502020204030204" pitchFamily="34" charset="0"/>
              <a:buChar char="↘"/>
              <a:defRPr/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Le rapport de présentation</a:t>
            </a:r>
          </a:p>
          <a:p>
            <a:pPr marL="342900" indent="-342900" algn="l">
              <a:buFont typeface="Calibri" panose="020F0502020204030204" pitchFamily="34" charset="0"/>
              <a:buChar char="↘"/>
              <a:defRPr/>
            </a:pPr>
            <a:endParaRPr lang="fr-FR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Calibri" panose="020F0502020204030204" pitchFamily="34" charset="0"/>
              <a:buChar char="↘"/>
              <a:defRPr/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Le </a:t>
            </a:r>
            <a:r>
              <a:rPr lang="fr-F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</a:t>
            </a: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rojet d’</a:t>
            </a:r>
            <a:r>
              <a:rPr lang="fr-F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ménagement et de </a:t>
            </a:r>
            <a:r>
              <a:rPr lang="fr-F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</a:t>
            </a: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éveloppement </a:t>
            </a:r>
            <a:r>
              <a:rPr lang="fr-F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</a:t>
            </a: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urable</a:t>
            </a:r>
          </a:p>
          <a:p>
            <a:pPr marL="171450" indent="-171450" algn="l">
              <a:buFont typeface="Calibri" panose="020F0502020204030204" pitchFamily="34" charset="0"/>
              <a:buChar char="↘"/>
              <a:defRPr/>
            </a:pPr>
            <a:endParaRPr lang="fr-FR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Calibri" panose="020F0502020204030204" pitchFamily="34" charset="0"/>
              <a:buChar char="↘"/>
              <a:defRPr/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Les </a:t>
            </a:r>
            <a:r>
              <a:rPr lang="fr-F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</a:t>
            </a: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rientations d’</a:t>
            </a:r>
            <a:r>
              <a:rPr lang="fr-F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ménagement et de </a:t>
            </a:r>
            <a:r>
              <a:rPr lang="fr-F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</a:t>
            </a: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rogrammation</a:t>
            </a:r>
          </a:p>
          <a:p>
            <a:pPr marL="171450" indent="-171450" algn="l">
              <a:buFont typeface="Calibri" panose="020F0502020204030204" pitchFamily="34" charset="0"/>
              <a:buChar char="↘"/>
              <a:defRPr/>
            </a:pPr>
            <a:endParaRPr lang="fr-FR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Calibri" panose="020F0502020204030204" pitchFamily="34" charset="0"/>
              <a:buChar char="↘"/>
              <a:defRPr/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Les plans de secteur</a:t>
            </a:r>
          </a:p>
          <a:p>
            <a:pPr marL="171450" indent="-171450" algn="l">
              <a:buFont typeface="Calibri" panose="020F0502020204030204" pitchFamily="34" charset="0"/>
              <a:buChar char="↘"/>
              <a:defRPr/>
            </a:pPr>
            <a:endParaRPr lang="fr-FR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Calibri" panose="020F0502020204030204" pitchFamily="34" charset="0"/>
              <a:buChar char="↘"/>
              <a:defRPr/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Le règlement du PLUI</a:t>
            </a:r>
          </a:p>
          <a:p>
            <a:pPr marL="171450" indent="-171450" algn="l">
              <a:buFont typeface="Calibri" panose="020F0502020204030204" pitchFamily="34" charset="0"/>
              <a:buChar char="↘"/>
              <a:defRPr/>
            </a:pPr>
            <a:endParaRPr lang="fr-FR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Calibri" panose="020F0502020204030204" pitchFamily="34" charset="0"/>
              <a:buChar char="↘"/>
              <a:defRPr/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Les annexes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ZoneTexte 4"/>
          <p:cNvSpPr txBox="1">
            <a:spLocks noChangeArrowheads="1"/>
          </p:cNvSpPr>
          <p:nvPr/>
        </p:nvSpPr>
        <p:spPr bwMode="auto">
          <a:xfrm>
            <a:off x="382914" y="2967628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solidFill>
                  <a:srgbClr val="FF0000"/>
                </a:solidFill>
              </a:rPr>
              <a:t>DIAGNOSTIC</a:t>
            </a:r>
          </a:p>
        </p:txBody>
      </p:sp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382914" y="3602978"/>
            <a:ext cx="2527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>
                <a:solidFill>
                  <a:srgbClr val="FF0000"/>
                </a:solidFill>
              </a:rPr>
              <a:t>ENJEUX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>
                <a:solidFill>
                  <a:srgbClr val="FF0000"/>
                </a:solidFill>
              </a:rPr>
              <a:t>=&gt; Projet de territoire</a:t>
            </a:r>
          </a:p>
        </p:txBody>
      </p:sp>
      <p:sp>
        <p:nvSpPr>
          <p:cNvPr id="11" name="ZoneTexte 6"/>
          <p:cNvSpPr txBox="1">
            <a:spLocks noChangeArrowheads="1"/>
          </p:cNvSpPr>
          <p:nvPr/>
        </p:nvSpPr>
        <p:spPr bwMode="auto">
          <a:xfrm>
            <a:off x="209132" y="4579271"/>
            <a:ext cx="2528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>
                <a:solidFill>
                  <a:srgbClr val="FF0000"/>
                </a:solidFill>
              </a:rPr>
              <a:t>DÉCLINAISON TERRITORIALISÉE DU PROJET</a:t>
            </a:r>
          </a:p>
        </p:txBody>
      </p:sp>
      <p:sp>
        <p:nvSpPr>
          <p:cNvPr id="12" name="Accolade ouvrante 11"/>
          <p:cNvSpPr/>
          <p:nvPr/>
        </p:nvSpPr>
        <p:spPr>
          <a:xfrm>
            <a:off x="2839888" y="2893612"/>
            <a:ext cx="303784" cy="54035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/>
          </a:p>
        </p:txBody>
      </p:sp>
      <p:sp>
        <p:nvSpPr>
          <p:cNvPr id="13" name="Accolade ouvrante 12"/>
          <p:cNvSpPr/>
          <p:nvPr/>
        </p:nvSpPr>
        <p:spPr>
          <a:xfrm>
            <a:off x="2769719" y="3524976"/>
            <a:ext cx="228716" cy="77805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/>
          </a:p>
        </p:txBody>
      </p:sp>
      <p:sp>
        <p:nvSpPr>
          <p:cNvPr id="14" name="Accolade ouvrante 13"/>
          <p:cNvSpPr/>
          <p:nvPr/>
        </p:nvSpPr>
        <p:spPr>
          <a:xfrm>
            <a:off x="2964870" y="3748710"/>
            <a:ext cx="228716" cy="271585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/>
          </a:p>
        </p:txBody>
      </p:sp>
      <p:sp>
        <p:nvSpPr>
          <p:cNvPr id="4" name="ZoneTexte 3"/>
          <p:cNvSpPr txBox="1"/>
          <p:nvPr/>
        </p:nvSpPr>
        <p:spPr>
          <a:xfrm>
            <a:off x="479376" y="1041410"/>
            <a:ext cx="1130525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i="1" u="sng" dirty="0" smtClean="0"/>
              <a:t>Définition  </a:t>
            </a:r>
          </a:p>
          <a:p>
            <a:pPr algn="ctr"/>
            <a:endParaRPr lang="fr-FR" sz="800" dirty="0"/>
          </a:p>
          <a:p>
            <a:pPr algn="ctr"/>
            <a:r>
              <a:rPr lang="fr-FR" sz="1600" dirty="0"/>
              <a:t>D</a:t>
            </a:r>
            <a:r>
              <a:rPr lang="fr-FR" sz="1600" dirty="0" smtClean="0"/>
              <a:t>ocument d’urbanisme qui va venir déterminer, le développement du territoire sur les 10 à 15 ans à venir. Il donne les grandes orientations (en matière d’aménagement</a:t>
            </a:r>
            <a:r>
              <a:rPr lang="fr-FR" sz="1600" dirty="0"/>
              <a:t>, </a:t>
            </a:r>
            <a:r>
              <a:rPr lang="fr-FR" sz="1600" dirty="0" smtClean="0"/>
              <a:t>de développement </a:t>
            </a:r>
            <a:r>
              <a:rPr lang="fr-FR" sz="1600" dirty="0"/>
              <a:t>économique et commercial, </a:t>
            </a:r>
            <a:r>
              <a:rPr lang="fr-FR" sz="1600" dirty="0" smtClean="0"/>
              <a:t>d’équipements, d’urbanisme, de préservation des paysages</a:t>
            </a:r>
            <a:r>
              <a:rPr lang="fr-FR" sz="1600" dirty="0"/>
              <a:t>, </a:t>
            </a:r>
            <a:r>
              <a:rPr lang="fr-FR" sz="1600" dirty="0" smtClean="0"/>
              <a:t>de protection </a:t>
            </a:r>
            <a:r>
              <a:rPr lang="fr-FR" sz="1600" dirty="0"/>
              <a:t>des milieux naturels, agricoles, </a:t>
            </a:r>
            <a:r>
              <a:rPr lang="fr-FR" sz="1600" dirty="0" smtClean="0"/>
              <a:t>forestiers, des déplacements …) qui sont ensuite déclinées sur le territoire jusqu’à la parcelle. </a:t>
            </a:r>
            <a:endParaRPr lang="fr-FR" sz="1600" dirty="0"/>
          </a:p>
        </p:txBody>
      </p:sp>
      <p:sp>
        <p:nvSpPr>
          <p:cNvPr id="16" name="Accolade ouvrante 15"/>
          <p:cNvSpPr/>
          <p:nvPr/>
        </p:nvSpPr>
        <p:spPr>
          <a:xfrm flipH="1">
            <a:off x="9495620" y="2717958"/>
            <a:ext cx="373880" cy="3951401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/>
          </a:p>
        </p:txBody>
      </p:sp>
      <p:sp>
        <p:nvSpPr>
          <p:cNvPr id="5" name="ZoneTexte 4"/>
          <p:cNvSpPr txBox="1"/>
          <p:nvPr/>
        </p:nvSpPr>
        <p:spPr>
          <a:xfrm>
            <a:off x="10064651" y="4107901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7030A0"/>
                </a:solidFill>
              </a:rPr>
              <a:t>Les documents constitutifs </a:t>
            </a:r>
          </a:p>
          <a:p>
            <a:pPr algn="ctr"/>
            <a:r>
              <a:rPr lang="fr-FR" sz="1800" b="1" dirty="0" smtClean="0">
                <a:solidFill>
                  <a:srgbClr val="7030A0"/>
                </a:solidFill>
              </a:rPr>
              <a:t>du PLUi</a:t>
            </a:r>
            <a:endParaRPr lang="fr-FR" sz="1800" b="1" dirty="0">
              <a:solidFill>
                <a:srgbClr val="7030A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8750" y="2470680"/>
            <a:ext cx="287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u="sng" dirty="0" smtClean="0">
                <a:solidFill>
                  <a:srgbClr val="FF0000"/>
                </a:solidFill>
              </a:rPr>
              <a:t>Les grandes phases</a:t>
            </a:r>
            <a:endParaRPr lang="fr-FR" sz="1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5183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263352" y="2924944"/>
            <a:ext cx="11244300" cy="11521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5400" b="1" i="0" u="none" strike="noStrike" cap="none" baseline="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Merci de votre</a:t>
            </a:r>
            <a:r>
              <a:rPr lang="fr-FR" sz="5400" b="1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attention !</a:t>
            </a:r>
            <a:endParaRPr sz="5400" b="1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Vivarhône quad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2560" y="6092825"/>
            <a:ext cx="2492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86903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hpvSksM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44" y="1323345"/>
            <a:ext cx="5601863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Vivarhône quad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184" y="576200"/>
            <a:ext cx="3428594" cy="10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407368" y="107836"/>
            <a:ext cx="11377264" cy="13681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en-US" sz="4800" b="1" u="none" strike="noStrike" cap="none" baseline="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DokChampa" panose="020B0604020202020204" pitchFamily="34" charset="-34"/>
                <a:sym typeface="Calibri"/>
              </a:rPr>
              <a:t>La</a:t>
            </a:r>
            <a:r>
              <a:rPr lang="en-US" sz="4800" b="1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DokChampa" panose="020B0604020202020204" pitchFamily="34" charset="-34"/>
                <a:sym typeface="Calibri"/>
              </a:rPr>
              <a:t> </a:t>
            </a:r>
            <a:r>
              <a:rPr lang="en-US" sz="4800" b="1" u="none" strike="noStrike" cap="none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DokChampa" panose="020B0604020202020204" pitchFamily="34" charset="-34"/>
                <a:sym typeface="Calibri"/>
              </a:rPr>
              <a:t>Communauté</a:t>
            </a:r>
            <a:r>
              <a:rPr lang="en-US" sz="4800" b="1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DokChampa" panose="020B0604020202020204" pitchFamily="34" charset="-34"/>
                <a:sym typeface="Calibri"/>
              </a:rPr>
              <a:t> de 				Communes</a:t>
            </a:r>
            <a:endParaRPr lang="en-US" sz="5400" b="1" u="none" strike="noStrike" cap="none" baseline="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DokChampa" panose="020B0604020202020204" pitchFamily="34" charset="-34"/>
              <a:sym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1696" y="1916832"/>
            <a:ext cx="3996952" cy="381642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3503712" y="2075776"/>
            <a:ext cx="5544616" cy="1581417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3575720" y="4176612"/>
            <a:ext cx="5472608" cy="77425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19336" y="4437112"/>
            <a:ext cx="76085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latin typeface="Calibri" panose="020F0502020204030204" pitchFamily="34" charset="0"/>
              </a:rPr>
              <a:t>						</a:t>
            </a:r>
            <a:endParaRPr lang="fr-FR" sz="2000" b="1" dirty="0">
              <a:latin typeface="Calibri" panose="020F0502020204030204" pitchFamily="34" charset="0"/>
            </a:endParaRPr>
          </a:p>
          <a:p>
            <a:pPr algn="r"/>
            <a:r>
              <a:rPr lang="fr-FR" sz="2000" b="1" dirty="0">
                <a:latin typeface="Calibri" panose="020F0502020204030204" pitchFamily="34" charset="0"/>
              </a:rPr>
              <a:t>    11 communes </a:t>
            </a:r>
            <a:endParaRPr lang="fr-FR" sz="2000" b="1" dirty="0" smtClean="0">
              <a:latin typeface="Calibri" panose="020F0502020204030204" pitchFamily="34" charset="0"/>
            </a:endParaRPr>
          </a:p>
          <a:p>
            <a:pPr algn="r"/>
            <a:r>
              <a:rPr lang="fr-FR" sz="2000" b="1" dirty="0" smtClean="0">
                <a:latin typeface="Calibri" panose="020F0502020204030204" pitchFamily="34" charset="0"/>
              </a:rPr>
              <a:t>						8920 habitants</a:t>
            </a:r>
          </a:p>
          <a:p>
            <a:pPr algn="r"/>
            <a:r>
              <a:rPr lang="fr-FR" sz="2000" dirty="0" smtClean="0">
                <a:latin typeface="Calibri" panose="020F0502020204030204" pitchFamily="34" charset="0"/>
              </a:rPr>
              <a:t>Création </a:t>
            </a:r>
            <a:r>
              <a:rPr lang="fr-FR" sz="2000" dirty="0">
                <a:latin typeface="Calibri" panose="020F0502020204030204" pitchFamily="34" charset="0"/>
              </a:rPr>
              <a:t>en </a:t>
            </a:r>
            <a:r>
              <a:rPr lang="fr-FR" sz="2000" b="1" dirty="0">
                <a:latin typeface="Calibri" panose="020F0502020204030204" pitchFamily="34" charset="0"/>
              </a:rPr>
              <a:t>2002 </a:t>
            </a:r>
          </a:p>
          <a:p>
            <a:r>
              <a:rPr lang="fr-FR" sz="2000" b="1" dirty="0" smtClean="0">
                <a:latin typeface="Calibri" panose="020F0502020204030204" pitchFamily="34" charset="0"/>
              </a:rPr>
              <a:t>						</a:t>
            </a:r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 smtClean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931696" y="5787841"/>
            <a:ext cx="39969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alibri" panose="020F0502020204030204" pitchFamily="34" charset="0"/>
              </a:rPr>
              <a:t>Entrée nord de </a:t>
            </a:r>
            <a:r>
              <a:rPr lang="fr-FR" dirty="0" smtClean="0">
                <a:latin typeface="Calibri" panose="020F0502020204030204" pitchFamily="34" charset="0"/>
              </a:rPr>
              <a:t>l’Ardèche et de l’agglomération d’Annonay</a:t>
            </a:r>
          </a:p>
          <a:p>
            <a:pPr algn="ctr"/>
            <a:r>
              <a:rPr lang="fr-FR" dirty="0" smtClean="0">
                <a:latin typeface="Calibri" panose="020F0502020204030204" pitchFamily="34" charset="0"/>
              </a:rPr>
              <a:t>Au </a:t>
            </a:r>
            <a:r>
              <a:rPr lang="fr-FR" dirty="0">
                <a:latin typeface="Calibri" panose="020F0502020204030204" pitchFamily="34" charset="0"/>
              </a:rPr>
              <a:t>carrefour de 5 </a:t>
            </a:r>
            <a:r>
              <a:rPr lang="fr-FR" dirty="0" smtClean="0">
                <a:latin typeface="Calibri" panose="020F0502020204030204" pitchFamily="34" charset="0"/>
              </a:rPr>
              <a:t>départements (Ardèche, Drôme, Isère, Rhône et Loire). </a:t>
            </a:r>
            <a:endParaRPr lang="fr-FR" dirty="0">
              <a:latin typeface="Calibri" panose="020F05020202040302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0" y="5733256"/>
            <a:ext cx="78123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Calibri" panose="020F0502020204030204" pitchFamily="34" charset="0"/>
            </a:endParaRPr>
          </a:p>
          <a:p>
            <a:r>
              <a:rPr lang="fr-FR" sz="1800" b="1" u="sng" dirty="0">
                <a:latin typeface="Calibri" panose="020F0502020204030204" pitchFamily="34" charset="0"/>
              </a:rPr>
              <a:t>Compétences : </a:t>
            </a:r>
            <a:r>
              <a:rPr lang="fr-FR" sz="1800" dirty="0">
                <a:latin typeface="Calibri" panose="020F0502020204030204" pitchFamily="34" charset="0"/>
              </a:rPr>
              <a:t>Aménagement</a:t>
            </a:r>
            <a:r>
              <a:rPr lang="fr-FR" sz="1800" dirty="0" smtClean="0">
                <a:latin typeface="Calibri" panose="020F0502020204030204" pitchFamily="34" charset="0"/>
              </a:rPr>
              <a:t>, </a:t>
            </a:r>
            <a:r>
              <a:rPr lang="fr-FR" sz="1800" dirty="0">
                <a:latin typeface="Calibri" panose="020F0502020204030204" pitchFamily="34" charset="0"/>
              </a:rPr>
              <a:t>Développement économique, Environnement, Déchets et OM, Assainissement non collectif, Urbanisme, Politique </a:t>
            </a:r>
            <a:r>
              <a:rPr lang="fr-FR" sz="1800" dirty="0" smtClean="0">
                <a:latin typeface="Calibri" panose="020F0502020204030204" pitchFamily="34" charset="0"/>
              </a:rPr>
              <a:t>du logement</a:t>
            </a:r>
            <a:r>
              <a:rPr lang="fr-FR" sz="1800" dirty="0">
                <a:latin typeface="Calibri" panose="020F0502020204030204" pitchFamily="34" charset="0"/>
              </a:rPr>
              <a:t>, Voirie …</a:t>
            </a:r>
          </a:p>
          <a:p>
            <a:endParaRPr lang="fr-FR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ivarhône quad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4048" y="500705"/>
            <a:ext cx="2736304" cy="8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92"/>
          <p:cNvSpPr txBox="1">
            <a:spLocks/>
          </p:cNvSpPr>
          <p:nvPr/>
        </p:nvSpPr>
        <p:spPr>
          <a:xfrm>
            <a:off x="3311854" y="5687489"/>
            <a:ext cx="5688632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SzPct val="25000"/>
            </a:pPr>
            <a:r>
              <a:rPr lang="en-US" sz="3200" dirty="0" err="1">
                <a:solidFill>
                  <a:schemeClr val="dk1"/>
                </a:solidFill>
                <a:latin typeface="MS Reference Sans Serif" panose="020B0604030504040204" pitchFamily="34" charset="0"/>
                <a:ea typeface="Calibri"/>
                <a:cs typeface="DokChampa" panose="020B0604020202020204" pitchFamily="34" charset="-34"/>
                <a:sym typeface="Calibri"/>
              </a:rPr>
              <a:t>E</a:t>
            </a:r>
            <a:r>
              <a:rPr lang="en-US" sz="3200" dirty="0" err="1" smtClean="0">
                <a:solidFill>
                  <a:schemeClr val="dk1"/>
                </a:solidFill>
                <a:latin typeface="MS Reference Sans Serif" panose="020B0604030504040204" pitchFamily="34" charset="0"/>
                <a:ea typeface="Calibri"/>
                <a:cs typeface="DokChampa" panose="020B0604020202020204" pitchFamily="34" charset="-34"/>
                <a:sym typeface="Calibri"/>
              </a:rPr>
              <a:t>n</a:t>
            </a:r>
            <a:r>
              <a:rPr lang="en-US" sz="3200" dirty="0" smtClean="0">
                <a:solidFill>
                  <a:schemeClr val="dk1"/>
                </a:solidFill>
                <a:latin typeface="MS Reference Sans Serif" panose="020B0604030504040204" pitchFamily="34" charset="0"/>
                <a:ea typeface="Calibri"/>
                <a:cs typeface="DokChampa" panose="020B0604020202020204" pitchFamily="34" charset="-34"/>
                <a:sym typeface="Calibri"/>
              </a:rPr>
              <a:t> images</a:t>
            </a:r>
            <a:endParaRPr lang="en-US" sz="3600" dirty="0" smtClean="0">
              <a:solidFill>
                <a:schemeClr val="dk1"/>
              </a:solidFill>
              <a:latin typeface="MS Reference Sans Serif" panose="020B0604030504040204" pitchFamily="34" charset="0"/>
              <a:ea typeface="Calibri"/>
              <a:cs typeface="DokChampa" panose="020B0604020202020204" pitchFamily="34" charset="-34"/>
              <a:sym typeface="Calibri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4952" y="404665"/>
            <a:ext cx="3780420" cy="25202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4951" y="3909052"/>
            <a:ext cx="3780421" cy="252028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16539" y="3933056"/>
            <a:ext cx="3744416" cy="249627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16539" y="443024"/>
            <a:ext cx="3744416" cy="249627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97609" y="2348880"/>
            <a:ext cx="3618930" cy="24126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434951" y="2939301"/>
            <a:ext cx="357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Serrières, le Rhône … entrée du territoire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4951" y="6459456"/>
            <a:ext cx="3780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Coteaux viticoles, AOP St Joseph, St Désirat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215372" y="4827275"/>
            <a:ext cx="3968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Un développement urbain important, Peaugres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904313" y="301570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Des Villages préservés, Bogy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680176" y="6515933"/>
            <a:ext cx="4511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Un territoire agricole aux pieds du parc naturel du Pilat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6807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203956" y="1484784"/>
            <a:ext cx="11244300" cy="52052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800" b="1" u="sng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Quelques</a:t>
            </a:r>
            <a:r>
              <a:rPr lang="en-US" sz="28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caractéristiques</a:t>
            </a:r>
            <a:r>
              <a:rPr lang="en-US" sz="28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b="1" u="sng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notre</a:t>
            </a:r>
            <a:r>
              <a:rPr lang="en-US" sz="28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territoire</a:t>
            </a:r>
            <a:r>
              <a:rPr lang="en-US" sz="28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</a:p>
          <a:p>
            <a:pPr marL="114300"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fr-FR" sz="20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territoire</a:t>
            </a:r>
            <a:r>
              <a:rPr lang="en-US" sz="20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à proximité directe</a:t>
            </a:r>
            <a:r>
              <a:rPr lang="en-US" sz="20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d’agglomérations</a:t>
            </a:r>
            <a:r>
              <a:rPr lang="en-US" sz="20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importantes</a:t>
            </a:r>
            <a:r>
              <a:rPr lang="en-US" sz="20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Annonay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ienne,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Étienne, Valence …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 et Grenoble)</a:t>
            </a:r>
          </a:p>
          <a:p>
            <a:pPr marL="914400" lvl="1" indent="-342900" algn="l">
              <a:spcBef>
                <a:spcPts val="1000"/>
              </a:spcBef>
              <a:buSzPct val="100000"/>
              <a:buFont typeface="Calibri" panose="020F0502020204030204" pitchFamily="34" charset="0"/>
              <a:buChar char="→"/>
            </a:pP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forte </a:t>
            </a:r>
            <a:r>
              <a:rPr lang="fr-FR" sz="20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croissance</a:t>
            </a:r>
            <a:r>
              <a:rPr lang="en-US" sz="20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démographique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une </a:t>
            </a:r>
            <a:r>
              <a:rPr lang="fr-FR" sz="20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urbanisation à mieux encadrer</a:t>
            </a:r>
          </a:p>
          <a:p>
            <a:pPr marL="571500" lvl="1" algn="l">
              <a:spcBef>
                <a:spcPts val="1000"/>
              </a:spcBef>
              <a:buSzPct val="100000"/>
            </a:pPr>
            <a:endParaRPr lang="fr-FR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25" lvl="1" algn="l">
              <a:spcBef>
                <a:spcPts val="1000"/>
              </a:spcBef>
              <a:buSzPct val="100000"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</a:t>
            </a:r>
            <a:r>
              <a:rPr lang="fr-FR" sz="20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attractivité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un </a:t>
            </a:r>
            <a:r>
              <a:rPr lang="fr-FR" sz="20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emplacement stratégique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conforter</a:t>
            </a:r>
          </a:p>
          <a:p>
            <a:pPr marL="174625" lvl="1" algn="l">
              <a:spcBef>
                <a:spcPts val="1000"/>
              </a:spcBef>
              <a:buSzPct val="100000"/>
            </a:pPr>
            <a:endParaRPr lang="fr-FR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25" lvl="1" algn="l">
              <a:spcBef>
                <a:spcPts val="1000"/>
              </a:spcBef>
              <a:buSzPct val="100000"/>
            </a:pP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</a:t>
            </a:r>
            <a:r>
              <a:rPr lang="fr-FR" sz="20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activité économique 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fr-FR" sz="20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touristique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maintenir et à développer </a:t>
            </a:r>
          </a:p>
          <a:p>
            <a:pPr marL="174625" lvl="1" algn="l">
              <a:spcBef>
                <a:spcPts val="1000"/>
              </a:spcBef>
              <a:buSzPct val="100000"/>
            </a:pPr>
            <a:endParaRPr lang="fr-FR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25" lvl="1" algn="l">
              <a:spcBef>
                <a:spcPts val="1000"/>
              </a:spcBef>
              <a:buSzPct val="100000"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fr-FR" sz="20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territoire rural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 environnement et des </a:t>
            </a:r>
            <a:r>
              <a:rPr lang="fr-FR" sz="20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paysages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préserver </a:t>
            </a:r>
            <a:endParaRPr lang="fr-FR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25" lvl="1" algn="l">
              <a:spcBef>
                <a:spcPts val="1000"/>
              </a:spcBef>
              <a:buSzPct val="100000"/>
            </a:pPr>
            <a:endParaRPr lang="fr-FR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25" lvl="1" algn="l">
              <a:spcBef>
                <a:spcPts val="1000"/>
              </a:spcBef>
              <a:buSzPct val="100000"/>
            </a:pP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</a:t>
            </a:r>
            <a:r>
              <a:rPr lang="fr-FR" sz="20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agriculture dynamique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une </a:t>
            </a:r>
            <a:r>
              <a:rPr lang="fr-FR" sz="20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viticulture</a:t>
            </a: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renommée à soutenir </a:t>
            </a:r>
          </a:p>
          <a:p>
            <a:pPr marL="174625" lvl="1" algn="l">
              <a:spcBef>
                <a:spcPts val="1000"/>
              </a:spcBef>
              <a:buSzPct val="100000"/>
            </a:pPr>
            <a:endParaRPr lang="fr-FR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25" lvl="1" algn="l">
              <a:spcBef>
                <a:spcPts val="1000"/>
              </a:spcBef>
              <a:buSzPct val="100000"/>
            </a:pPr>
            <a:endParaRPr lang="fr-FR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fr-FR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Vivarhône quad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2560" y="6092825"/>
            <a:ext cx="2492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55840" y="26064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4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Contexte</a:t>
            </a:r>
            <a:r>
              <a:rPr lang="en-US" sz="4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territorial</a:t>
            </a:r>
            <a:endParaRPr lang="en-US" sz="4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5231904" y="2708920"/>
            <a:ext cx="432048" cy="2880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263352" y="1412776"/>
            <a:ext cx="6984776" cy="1004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Schéma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Cohérence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Territoriale</a:t>
            </a: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(SCoT) des Rives du Rhône</a:t>
            </a:r>
            <a:endParaRPr lang="en-US" sz="3200" b="1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7032104" y="19472"/>
            <a:ext cx="4964658" cy="6838528"/>
            <a:chOff x="0" y="0"/>
            <a:chExt cx="5758180" cy="741299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180" cy="7412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Ellipse 5"/>
            <p:cNvSpPr/>
            <p:nvPr/>
          </p:nvSpPr>
          <p:spPr>
            <a:xfrm>
              <a:off x="1524000" y="2794000"/>
              <a:ext cx="1714500" cy="1651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466362" y="2596954"/>
            <a:ext cx="63627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alibri" panose="020F0502020204030204" pitchFamily="34" charset="0"/>
              </a:rPr>
              <a:t>Le territoire du SCoT des Rives du Rhône regroupe 7 EPCI (2 CA et 5 CC).</a:t>
            </a:r>
          </a:p>
          <a:p>
            <a:r>
              <a:rPr lang="fr-FR" sz="1600" dirty="0" smtClean="0">
                <a:latin typeface="Calibri" panose="020F0502020204030204" pitchFamily="34" charset="0"/>
              </a:rPr>
              <a:t>A cheval sur 5 départements, il compte près de 250 000 habitants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smtClean="0">
                <a:latin typeface="Calibri" panose="020F0502020204030204" pitchFamily="34" charset="0"/>
              </a:rPr>
              <a:t>et fait partie de l’aire métropolitaine ouest-</a:t>
            </a:r>
            <a:r>
              <a:rPr lang="fr-FR" sz="1600" dirty="0" err="1" smtClean="0">
                <a:latin typeface="Calibri" panose="020F0502020204030204" pitchFamily="34" charset="0"/>
              </a:rPr>
              <a:t>rhonalpine</a:t>
            </a:r>
            <a:r>
              <a:rPr lang="fr-FR" sz="1600" dirty="0" smtClean="0">
                <a:latin typeface="Calibri" panose="020F0502020204030204" pitchFamily="34" charset="0"/>
              </a:rPr>
              <a:t>. </a:t>
            </a:r>
          </a:p>
          <a:p>
            <a:endParaRPr lang="fr-FR" sz="1600" dirty="0">
              <a:latin typeface="Calibri" panose="020F0502020204030204" pitchFamily="34" charset="0"/>
            </a:endParaRPr>
          </a:p>
          <a:p>
            <a:r>
              <a:rPr lang="fr-FR" sz="1600" dirty="0" smtClean="0">
                <a:latin typeface="Calibri" panose="020F0502020204030204" pitchFamily="34" charset="0"/>
              </a:rPr>
              <a:t>Le SCoT, dit « intégrateur », est actuellement en cours de révision. Son planning est concomitant à celui du PLUI de Vivarhône avec une approbation prévue fin 2018.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828299"/>
              </p:ext>
            </p:extLst>
          </p:nvPr>
        </p:nvGraphicFramePr>
        <p:xfrm>
          <a:off x="461782" y="4624227"/>
          <a:ext cx="5184575" cy="1860371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922658"/>
                <a:gridCol w="2261917"/>
              </a:tblGrid>
              <a:tr h="37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Diagnostic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effectLst/>
                        </a:rPr>
                        <a:t>Livré fin 2015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PADD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2016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6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DOO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2017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Arrêt du projet de SCoT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2018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Approbation du SCoT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fin 2018- début 2019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82225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4511824" y="487535"/>
            <a:ext cx="6984776" cy="1004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documents </a:t>
            </a:r>
            <a:r>
              <a:rPr lang="en-US" sz="32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d’urbanisme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actuels</a:t>
            </a:r>
            <a:endParaRPr lang="en-US" sz="3200" b="1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4746176"/>
              </p:ext>
            </p:extLst>
          </p:nvPr>
        </p:nvGraphicFramePr>
        <p:xfrm>
          <a:off x="335360" y="1513638"/>
          <a:ext cx="7272808" cy="5000657"/>
        </p:xfrm>
        <a:graphic>
          <a:graphicData uri="http://schemas.openxmlformats.org/drawingml/2006/table">
            <a:tbl>
              <a:tblPr firstRow="1" firstCol="1" bandRow="1"/>
              <a:tblGrid>
                <a:gridCol w="3636404"/>
                <a:gridCol w="3636404"/>
              </a:tblGrid>
              <a:tr h="6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COMMUNE</a:t>
                      </a:r>
                      <a:endParaRPr lang="fr-FR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DOCUMENT D’URBANISME ACTUEL</a:t>
                      </a:r>
                      <a:endParaRPr lang="fr-FR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BOGY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Carte communale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391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BROSSAINC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Carte communale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391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CHARNAS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Plan Local d’Urbanisme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</a:tr>
              <a:tr h="391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COLOMBIER LE CARDINAL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Carte Communale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391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FELINES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Plan d’Occupation des Sols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</a:tr>
              <a:tr h="391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LIMONY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Plan d’Occupation des Sols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</a:tr>
              <a:tr h="391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PEAUGRES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Plan Local d’Urbanisme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</a:tr>
              <a:tr h="391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SAINT DESIRAT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Plan Local d’Urbanisme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</a:tr>
              <a:tr h="391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SAINT JACQUES D’ATTICIEUX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Plan Local d’Urbanisme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</a:tr>
              <a:tr h="391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SERRIERES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Plan d’Occupation des Sols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</a:tr>
              <a:tr h="391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VINZIEUX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TE19CF9B0t00"/>
                        </a:rPr>
                        <a:t>Carte Communale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29" marR="6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896200" y="1491582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alibri" panose="020F0502020204030204" pitchFamily="34" charset="0"/>
              </a:rPr>
              <a:t>Une diversité des documents d’urbanisme existants : 4 communes en PLU, 3 en POS et 4 en CC.</a:t>
            </a:r>
          </a:p>
          <a:p>
            <a:endParaRPr lang="fr-FR" sz="2400" dirty="0">
              <a:latin typeface="Calibri" panose="020F0502020204030204" pitchFamily="34" charset="0"/>
            </a:endParaRPr>
          </a:p>
          <a:p>
            <a:r>
              <a:rPr lang="fr-FR" sz="2400" dirty="0" smtClean="0">
                <a:latin typeface="Calibri" panose="020F0502020204030204" pitchFamily="34" charset="0"/>
              </a:rPr>
              <a:t>Certaines communes avec des documents d’urbanisme très anciens.</a:t>
            </a:r>
          </a:p>
          <a:p>
            <a:r>
              <a:rPr lang="fr-FR" sz="2400" dirty="0" smtClean="0">
                <a:latin typeface="Calibri" panose="020F0502020204030204" pitchFamily="34" charset="0"/>
              </a:rPr>
              <a:t>Ex : le POS de Limony date de 1987.</a:t>
            </a:r>
            <a:endParaRPr lang="fr-FR" sz="2400" dirty="0">
              <a:latin typeface="Calibri" panose="020F050202020403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7896200" y="5645532"/>
            <a:ext cx="779356" cy="57606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375576" y="533340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Une obligation de mise à niveau des documents d’urbanisme. </a:t>
            </a:r>
            <a:endParaRPr lang="fr-FR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4783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407368" y="1527628"/>
            <a:ext cx="11388316" cy="45651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Obligation de plusieurs communes d’élaborer ou de réviser leur document d’urbanisme</a:t>
            </a:r>
          </a:p>
          <a:p>
            <a:pPr algn="l">
              <a:buSzPct val="25000"/>
            </a:pP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Forts </a:t>
            </a: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enjeux pour le territoire de se structurer et d’avoir un projet commun 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Habitude importante de travailler ensemble – plusieurs projets structurants à l’échelle intercommunale – des services mutualisés (ex :  entretien, voirie … )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endParaRPr lang="fr-FR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r-FR" sz="28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décision de faire un Plan Local d’Urbanisme INTERCOMMUNAL 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endParaRPr lang="fr-FR" sz="11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>
              <a:buSzPct val="25000"/>
            </a:pP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Intérêts : </a:t>
            </a:r>
          </a:p>
          <a:p>
            <a:pPr algn="l">
              <a:buSzPct val="25000"/>
            </a:pP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Gain </a:t>
            </a: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d’argent : moins cher de faire un PLUI que plusieurs </a:t>
            </a: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</a:t>
            </a:r>
          </a:p>
          <a:p>
            <a:pPr algn="l">
              <a:buSzPct val="25000"/>
            </a:pP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Permet de mettre les moyens en communs pour avoir une ingénierie en interne</a:t>
            </a:r>
            <a:endParaRPr lang="fr-FR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lang="fr-FR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fr-FR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Vivarhône quad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2560" y="6092825"/>
            <a:ext cx="2492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007768" y="360078"/>
            <a:ext cx="76328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Emergence du projet de PLUI</a:t>
            </a:r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1127448" y="3573016"/>
            <a:ext cx="1008112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-33496" y="5798436"/>
            <a:ext cx="9937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1</a:t>
            </a:r>
            <a:r>
              <a:rPr lang="fr-FR" sz="2800" baseline="30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er</a:t>
            </a:r>
            <a:r>
              <a:rPr lang="fr-FR" sz="2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PLUi d’Ardèche – seul PLUi du SCoT des Rives du Rhône</a:t>
            </a:r>
          </a:p>
          <a:p>
            <a:pPr algn="ctr"/>
            <a:r>
              <a:rPr lang="fr-FR" sz="2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Fort accompagnement du sous-préfet et de ses services dans cette démarche innovante</a:t>
            </a:r>
            <a:endParaRPr lang="fr-FR" sz="2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varhône quad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2560" y="6092825"/>
            <a:ext cx="2492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227352" y="1621712"/>
            <a:ext cx="11773303" cy="485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Enjeu </a:t>
            </a:r>
            <a:r>
              <a:rPr lang="fr-FR" sz="28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politique</a:t>
            </a: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fr-FR" sz="28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stratégique</a:t>
            </a: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vision partagée du territoire et cohérence dans l’action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fr-FR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Enjeu de </a:t>
            </a:r>
            <a:r>
              <a:rPr lang="fr-FR" sz="28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cohérence</a:t>
            </a: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traitement égal du territoire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lang="fr-FR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Enjeu de </a:t>
            </a:r>
            <a:r>
              <a:rPr lang="fr-FR" sz="28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communicatio</a:t>
            </a:r>
            <a:r>
              <a:rPr lang="fr-FR" sz="2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meilleure lisibilité pour la population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lang="fr-FR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Enjeu de </a:t>
            </a:r>
            <a:r>
              <a:rPr lang="fr-FR" sz="28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connaissance du territoire </a:t>
            </a: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de renforcement de l’ingénierie locale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lang="fr-FR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Enjeu </a:t>
            </a:r>
            <a:r>
              <a:rPr lang="fr-FR" sz="28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environnemental</a:t>
            </a: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échelle d’action et évolutions règlementaires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lang="fr-FR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Enjeu de </a:t>
            </a:r>
            <a:r>
              <a:rPr lang="fr-FR" sz="2800" b="1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partage</a:t>
            </a: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démarche : c’est le PLUi des 11 communes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endParaRPr lang="fr-FR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fr-F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lang="fr-F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lang="fr-FR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lang="fr-FR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fr-FR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7768" y="404664"/>
            <a:ext cx="83491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enjeux forts pour le territoire </a:t>
            </a:r>
            <a:endParaRPr lang="fr-FR"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588591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1732</Words>
  <Application>Microsoft Office PowerPoint</Application>
  <PresentationFormat>Personnalisé</PresentationFormat>
  <Paragraphs>403</Paragraphs>
  <Slides>20</Slides>
  <Notes>20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1_Thème Office</vt:lpstr>
      <vt:lpstr>Thème Office</vt:lpstr>
      <vt:lpstr>Worksheet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travail</dc:creator>
  <cp:lastModifiedBy>Travail</cp:lastModifiedBy>
  <cp:revision>76</cp:revision>
  <dcterms:modified xsi:type="dcterms:W3CDTF">2015-10-01T15:52:25Z</dcterms:modified>
</cp:coreProperties>
</file>